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9" r:id="rId2"/>
    <p:sldId id="290" r:id="rId3"/>
    <p:sldId id="291" r:id="rId4"/>
    <p:sldId id="292" r:id="rId5"/>
    <p:sldId id="293" r:id="rId6"/>
    <p:sldId id="294" r:id="rId7"/>
    <p:sldId id="260" r:id="rId8"/>
    <p:sldId id="278" r:id="rId9"/>
    <p:sldId id="279" r:id="rId10"/>
    <p:sldId id="299" r:id="rId11"/>
    <p:sldId id="295" r:id="rId12"/>
    <p:sldId id="296" r:id="rId13"/>
    <p:sldId id="297" r:id="rId14"/>
    <p:sldId id="298" r:id="rId15"/>
    <p:sldId id="267" r:id="rId16"/>
    <p:sldId id="268" r:id="rId17"/>
    <p:sldId id="269" r:id="rId18"/>
    <p:sldId id="270" r:id="rId19"/>
    <p:sldId id="271" r:id="rId20"/>
    <p:sldId id="272" r:id="rId21"/>
    <p:sldId id="304" r:id="rId22"/>
    <p:sldId id="305" r:id="rId23"/>
    <p:sldId id="306" r:id="rId24"/>
    <p:sldId id="307" r:id="rId25"/>
    <p:sldId id="285" r:id="rId26"/>
    <p:sldId id="287" r:id="rId27"/>
    <p:sldId id="309" r:id="rId28"/>
    <p:sldId id="264" r:id="rId29"/>
    <p:sldId id="310" r:id="rId30"/>
    <p:sldId id="275" r:id="rId31"/>
    <p:sldId id="276" r:id="rId32"/>
    <p:sldId id="277" r:id="rId33"/>
    <p:sldId id="300" r:id="rId34"/>
    <p:sldId id="311" r:id="rId35"/>
    <p:sldId id="302" r:id="rId36"/>
    <p:sldId id="303"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00000"/>
    <a:srgbClr val="FF66FF"/>
    <a:srgbClr val="FF6600"/>
    <a:srgbClr val="FFCC00"/>
    <a:srgbClr val="CC3300"/>
    <a:srgbClr val="FF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275A5-5996-426B-8F46-DB8C059C147C}" type="datetimeFigureOut">
              <a:rPr lang="zh-CN" altLang="en-US" smtClean="0"/>
              <a:t>2019/11/01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F37D-39E2-46D6-BFEC-D873830CB242}" type="slidenum">
              <a:rPr lang="zh-CN" altLang="en-US" smtClean="0"/>
              <a:t>‹#›</a:t>
            </a:fld>
            <a:endParaRPr lang="zh-CN" altLang="en-US"/>
          </a:p>
        </p:txBody>
      </p:sp>
    </p:spTree>
    <p:extLst>
      <p:ext uri="{BB962C8B-B14F-4D97-AF65-F5344CB8AC3E}">
        <p14:creationId xmlns:p14="http://schemas.microsoft.com/office/powerpoint/2010/main" val="3166015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各位老师同学大家晚上好</a:t>
            </a:r>
            <a:r>
              <a:rPr lang="en-US" altLang="zh-CN" dirty="0"/>
              <a:t>.</a:t>
            </a:r>
            <a:r>
              <a:rPr lang="zh-CN" altLang="en-US" dirty="0"/>
              <a:t>今天在这里给大家介绍一下我最近做的一个工作</a:t>
            </a:r>
            <a:r>
              <a:rPr lang="en-US" altLang="zh-CN" dirty="0"/>
              <a:t>,</a:t>
            </a:r>
            <a:r>
              <a:rPr lang="zh-CN" altLang="en-US" dirty="0"/>
              <a:t>关于三角晶格上</a:t>
            </a:r>
            <a:r>
              <a:rPr lang="en-US" altLang="zh-CN" dirty="0"/>
              <a:t>J-K-Gamma</a:t>
            </a:r>
            <a:r>
              <a:rPr lang="zh-CN" altLang="en-US" dirty="0"/>
              <a:t>模型的全局相图以及可能的自旋液体相</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1</a:t>
            </a:fld>
            <a:endParaRPr lang="zh-CN" altLang="en-US"/>
          </a:p>
        </p:txBody>
      </p:sp>
    </p:spTree>
    <p:extLst>
      <p:ext uri="{BB962C8B-B14F-4D97-AF65-F5344CB8AC3E}">
        <p14:creationId xmlns:p14="http://schemas.microsoft.com/office/powerpoint/2010/main" val="201109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今天报告主要分为以下三个部分</a:t>
            </a:r>
            <a:r>
              <a:rPr lang="en-US" altLang="zh-CN" dirty="0"/>
              <a:t>.</a:t>
            </a:r>
            <a:r>
              <a:rPr lang="zh-CN" altLang="en-US" dirty="0"/>
              <a:t>首先是关于相关研究背景的一个简要介绍</a:t>
            </a:r>
            <a:r>
              <a:rPr lang="en-US" altLang="zh-CN" dirty="0"/>
              <a:t>,</a:t>
            </a:r>
            <a:r>
              <a:rPr lang="zh-CN" altLang="en-US" dirty="0"/>
              <a:t>接下来是关于我们所作工作的一个介绍</a:t>
            </a:r>
            <a:r>
              <a:rPr lang="en-US" altLang="zh-CN" dirty="0"/>
              <a:t>,</a:t>
            </a:r>
            <a:r>
              <a:rPr lang="zh-CN" altLang="en-US" dirty="0"/>
              <a:t>最后是对于前期工作的一个总结</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2</a:t>
            </a:fld>
            <a:endParaRPr lang="zh-CN" altLang="en-US"/>
          </a:p>
        </p:txBody>
      </p:sp>
    </p:spTree>
    <p:extLst>
      <p:ext uri="{BB962C8B-B14F-4D97-AF65-F5344CB8AC3E}">
        <p14:creationId xmlns:p14="http://schemas.microsoft.com/office/powerpoint/2010/main" val="3688931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我们的故事得从</a:t>
            </a:r>
            <a:r>
              <a:rPr lang="en-US" altLang="zh-CN" dirty="0" err="1"/>
              <a:t>Kitaev</a:t>
            </a:r>
            <a:r>
              <a:rPr lang="zh-CN" altLang="en-US" dirty="0"/>
              <a:t>模型讲起</a:t>
            </a:r>
            <a:r>
              <a:rPr lang="en-US" altLang="zh-CN" dirty="0"/>
              <a:t>. </a:t>
            </a:r>
            <a:r>
              <a:rPr lang="en-US" altLang="zh-CN" dirty="0" err="1"/>
              <a:t>Kitaev</a:t>
            </a:r>
            <a:r>
              <a:rPr lang="zh-CN" altLang="en-US" dirty="0"/>
              <a:t>模型是一个定义在</a:t>
            </a:r>
            <a:r>
              <a:rPr lang="zh-CN" altLang="en-US" baseline="0" dirty="0"/>
              <a:t>在蜂窝格子上的自旋模型</a:t>
            </a:r>
            <a:r>
              <a:rPr lang="en-US" altLang="zh-CN" baseline="0" dirty="0"/>
              <a:t>.</a:t>
            </a:r>
            <a:r>
              <a:rPr lang="zh-CN" altLang="en-US" baseline="0" dirty="0"/>
              <a:t>如图所示</a:t>
            </a:r>
            <a:r>
              <a:rPr lang="en-US" altLang="zh-CN" baseline="0" dirty="0"/>
              <a:t>, </a:t>
            </a:r>
            <a:r>
              <a:rPr lang="zh-CN" altLang="en-US" baseline="0" dirty="0"/>
              <a:t>蜂窝格子上的每个格点有三个最近邻</a:t>
            </a:r>
            <a:r>
              <a:rPr lang="en-US" altLang="zh-CN" baseline="0" dirty="0"/>
              <a:t>,</a:t>
            </a:r>
            <a:r>
              <a:rPr lang="zh-CN" altLang="en-US" baseline="0" dirty="0"/>
              <a:t>三个最近邻之间的自旋相互作用分别取</a:t>
            </a:r>
            <a:r>
              <a:rPr lang="en-US" altLang="zh-CN" baseline="0" dirty="0"/>
              <a:t>x, y, z</a:t>
            </a:r>
            <a:r>
              <a:rPr lang="zh-CN" altLang="en-US" baseline="0" dirty="0"/>
              <a:t>三种</a:t>
            </a:r>
            <a:r>
              <a:rPr lang="en-US" altLang="zh-CN" baseline="0" dirty="0" err="1"/>
              <a:t>Ising</a:t>
            </a:r>
            <a:r>
              <a:rPr lang="zh-CN" altLang="en-US" baseline="0" dirty="0"/>
              <a:t>型相互作用</a:t>
            </a:r>
            <a:r>
              <a:rPr lang="en-US" altLang="zh-CN" baseline="0" dirty="0"/>
              <a:t>, </a:t>
            </a:r>
            <a:r>
              <a:rPr lang="zh-CN" altLang="en-US" baseline="0" dirty="0"/>
              <a:t>并且不同类型相互作用的系数是不同的</a:t>
            </a:r>
            <a:r>
              <a:rPr lang="en-US" altLang="zh-CN" baseline="0" dirty="0"/>
              <a:t>,</a:t>
            </a:r>
            <a:r>
              <a:rPr lang="zh-CN" altLang="en-US" baseline="0" dirty="0"/>
              <a:t>分别取为</a:t>
            </a:r>
            <a:r>
              <a:rPr lang="en-US" altLang="zh-CN" baseline="0" dirty="0" err="1"/>
              <a:t>Jx</a:t>
            </a:r>
            <a:r>
              <a:rPr lang="en-US" altLang="zh-CN" baseline="0" dirty="0"/>
              <a:t>, </a:t>
            </a:r>
            <a:r>
              <a:rPr lang="en-US" altLang="zh-CN" baseline="0" dirty="0" err="1"/>
              <a:t>Jy</a:t>
            </a:r>
            <a:r>
              <a:rPr lang="en-US" altLang="zh-CN" baseline="0" dirty="0"/>
              <a:t>, </a:t>
            </a:r>
            <a:r>
              <a:rPr lang="en-US" altLang="zh-CN" baseline="0" dirty="0" err="1"/>
              <a:t>Jz</a:t>
            </a:r>
            <a:r>
              <a:rPr lang="en-US" altLang="zh-CN" baseline="0" dirty="0"/>
              <a:t>. </a:t>
            </a:r>
            <a:r>
              <a:rPr lang="zh-CN" altLang="en-US" baseline="0" dirty="0"/>
              <a:t>这样一个模型是严格可解的</a:t>
            </a:r>
            <a:r>
              <a:rPr lang="en-US" altLang="zh-CN" baseline="0" dirty="0"/>
              <a:t>,</a:t>
            </a:r>
            <a:r>
              <a:rPr lang="en-US" altLang="zh-CN" baseline="0" dirty="0" err="1"/>
              <a:t>Kitaev</a:t>
            </a:r>
            <a:r>
              <a:rPr lang="zh-CN" altLang="en-US" baseline="0" dirty="0"/>
              <a:t>在他的文章中给出了系统基态相图</a:t>
            </a:r>
            <a:r>
              <a:rPr lang="en-US" altLang="zh-CN" baseline="0" dirty="0"/>
              <a:t>. </a:t>
            </a:r>
            <a:r>
              <a:rPr lang="zh-CN" altLang="en-US" baseline="0" dirty="0"/>
              <a:t>其中在相图的中间部分</a:t>
            </a:r>
            <a:r>
              <a:rPr lang="en-US" altLang="zh-CN" baseline="0" dirty="0"/>
              <a:t>, </a:t>
            </a:r>
            <a:r>
              <a:rPr lang="zh-CN" altLang="en-US" baseline="0" dirty="0"/>
              <a:t>是一个无能隙的相</a:t>
            </a:r>
            <a:r>
              <a:rPr lang="en-US" altLang="zh-CN" baseline="0" dirty="0"/>
              <a:t>, </a:t>
            </a:r>
            <a:r>
              <a:rPr lang="zh-CN" altLang="en-US" baseline="0" dirty="0"/>
              <a:t>系统的激发是非阿贝尔的任意子激发</a:t>
            </a:r>
            <a:r>
              <a:rPr lang="en-US" altLang="zh-CN" baseline="0" dirty="0"/>
              <a:t>, </a:t>
            </a:r>
            <a:r>
              <a:rPr lang="zh-CN" altLang="en-US" baseline="0" dirty="0"/>
              <a:t>而在图中的橙色部分是无能隙的相</a:t>
            </a:r>
            <a:r>
              <a:rPr lang="en-US" altLang="zh-CN" baseline="0" dirty="0"/>
              <a:t>,</a:t>
            </a:r>
            <a:r>
              <a:rPr lang="zh-CN" altLang="en-US" baseline="0" dirty="0"/>
              <a:t>系统激发是阿贝尔的任意子激发</a:t>
            </a:r>
            <a:r>
              <a:rPr lang="en-US" altLang="zh-CN" baseline="0" dirty="0"/>
              <a:t>. </a:t>
            </a:r>
            <a:r>
              <a:rPr lang="zh-CN" altLang="en-US" baseline="0" dirty="0"/>
              <a:t>至于从实用的角度来说</a:t>
            </a:r>
            <a:r>
              <a:rPr lang="en-US" altLang="zh-CN" baseline="0" dirty="0"/>
              <a:t>,</a:t>
            </a:r>
            <a:r>
              <a:rPr lang="zh-CN" altLang="en-US" baseline="0" dirty="0"/>
              <a:t>任意子激发是有可能被用来实现量子计算的</a:t>
            </a:r>
            <a:r>
              <a:rPr lang="en-US" altLang="zh-CN" baseline="0"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3</a:t>
            </a:fld>
            <a:endParaRPr lang="zh-CN" altLang="en-US"/>
          </a:p>
        </p:txBody>
      </p:sp>
    </p:spTree>
    <p:extLst>
      <p:ext uri="{BB962C8B-B14F-4D97-AF65-F5344CB8AC3E}">
        <p14:creationId xmlns:p14="http://schemas.microsoft.com/office/powerpoint/2010/main" val="96542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正是由于</a:t>
            </a:r>
            <a:r>
              <a:rPr lang="en-US" altLang="zh-CN" baseline="0" dirty="0" err="1"/>
              <a:t>Kitaev</a:t>
            </a:r>
            <a:r>
              <a:rPr lang="zh-CN" altLang="en-US" baseline="0" dirty="0"/>
              <a:t>模型在理论和实际应用中的价值</a:t>
            </a:r>
            <a:r>
              <a:rPr lang="en-US" altLang="zh-CN" baseline="0" dirty="0"/>
              <a:t>,</a:t>
            </a:r>
            <a:r>
              <a:rPr lang="zh-CN" altLang="en-US" baseline="0" dirty="0"/>
              <a:t>所以自从</a:t>
            </a:r>
            <a:r>
              <a:rPr lang="en-US" altLang="zh-CN" baseline="0" dirty="0" err="1"/>
              <a:t>Kitaev</a:t>
            </a:r>
            <a:r>
              <a:rPr lang="zh-CN" altLang="en-US" baseline="0" dirty="0"/>
              <a:t>模型被提出以来人们就一直在探索如何在实际材料中来实现这个模型</a:t>
            </a:r>
            <a:r>
              <a:rPr lang="en-US" altLang="zh-CN" baseline="0" dirty="0"/>
              <a:t>. </a:t>
            </a:r>
            <a:r>
              <a:rPr lang="zh-CN" altLang="en-US" baseline="0" dirty="0"/>
              <a:t>最先被提出来可能实现</a:t>
            </a:r>
            <a:r>
              <a:rPr lang="en-US" altLang="zh-CN" baseline="0" dirty="0" err="1"/>
              <a:t>Kitaev</a:t>
            </a:r>
            <a:r>
              <a:rPr lang="zh-CN" altLang="en-US" baseline="0" dirty="0"/>
              <a:t>型相互作用的是</a:t>
            </a:r>
            <a:r>
              <a:rPr lang="en-US" altLang="zh-CN" baseline="0" dirty="0"/>
              <a:t>Na2IrO3, </a:t>
            </a:r>
            <a:r>
              <a:rPr lang="zh-CN" altLang="en-US" baseline="0" dirty="0"/>
              <a:t>然后是</a:t>
            </a:r>
            <a:r>
              <a:rPr lang="en-US" altLang="zh-CN" baseline="0" dirty="0"/>
              <a:t>Li2IrO3</a:t>
            </a:r>
            <a:r>
              <a:rPr lang="zh-CN" altLang="en-US" baseline="0" dirty="0"/>
              <a:t>以及最近研究的比较多的</a:t>
            </a:r>
            <a:r>
              <a:rPr lang="en-US" altLang="zh-CN" baseline="0" dirty="0"/>
              <a:t>alpha-RuCl3. </a:t>
            </a:r>
            <a:r>
              <a:rPr lang="zh-CN" altLang="en-US" baseline="0" dirty="0"/>
              <a:t>之所以这些材料被认为可能实现</a:t>
            </a:r>
            <a:r>
              <a:rPr lang="en-US" altLang="zh-CN" baseline="0" dirty="0" err="1"/>
              <a:t>Kitaev</a:t>
            </a:r>
            <a:r>
              <a:rPr lang="zh-CN" altLang="en-US" baseline="0" dirty="0"/>
              <a:t>型相互作用因为这些材料中自旋轨道耦合作用比较强</a:t>
            </a:r>
            <a:r>
              <a:rPr lang="en-US" altLang="zh-CN" baseline="0" dirty="0"/>
              <a:t>. </a:t>
            </a:r>
            <a:r>
              <a:rPr lang="en-US" altLang="zh-CN" baseline="0" dirty="0" err="1"/>
              <a:t>Khaliullin</a:t>
            </a:r>
            <a:r>
              <a:rPr lang="zh-CN" altLang="en-US" baseline="0" dirty="0"/>
              <a:t>等人利用二阶微扰理论</a:t>
            </a:r>
            <a:r>
              <a:rPr lang="en-US" altLang="zh-CN" baseline="0" dirty="0"/>
              <a:t>, </a:t>
            </a:r>
            <a:r>
              <a:rPr lang="zh-CN" altLang="en-US" baseline="0" dirty="0"/>
              <a:t>给出了</a:t>
            </a:r>
            <a:r>
              <a:rPr lang="en-US" altLang="zh-CN" baseline="0" dirty="0" err="1"/>
              <a:t>Kitaev</a:t>
            </a:r>
            <a:r>
              <a:rPr lang="zh-CN" altLang="en-US" baseline="0" dirty="0"/>
              <a:t>型相互作用的起源</a:t>
            </a:r>
            <a:r>
              <a:rPr lang="en-US" altLang="zh-CN" baseline="0" dirty="0"/>
              <a:t>,</a:t>
            </a:r>
            <a:r>
              <a:rPr lang="zh-CN" altLang="en-US" baseline="0" dirty="0"/>
              <a:t>并且给出了这样一个模型来描述</a:t>
            </a:r>
            <a:r>
              <a:rPr lang="en-US" altLang="zh-CN" baseline="0" dirty="0"/>
              <a:t>Na2IrO3</a:t>
            </a:r>
            <a:r>
              <a:rPr lang="zh-CN" altLang="en-US" baseline="0" dirty="0"/>
              <a:t>等材料</a:t>
            </a:r>
            <a:r>
              <a:rPr lang="en-US" altLang="zh-CN" baseline="0" dirty="0"/>
              <a:t>, </a:t>
            </a:r>
            <a:r>
              <a:rPr lang="zh-CN" altLang="en-US" baseline="0" dirty="0"/>
              <a:t>一般把这个模型称为</a:t>
            </a:r>
            <a:r>
              <a:rPr lang="en-US" altLang="zh-CN" baseline="0" dirty="0"/>
              <a:t>KH </a:t>
            </a:r>
            <a:r>
              <a:rPr lang="zh-CN" altLang="en-US" baseline="0" dirty="0"/>
              <a:t>模型</a:t>
            </a:r>
            <a:r>
              <a:rPr lang="en-US" altLang="zh-CN" baseline="0" dirty="0"/>
              <a:t>, </a:t>
            </a:r>
            <a:r>
              <a:rPr lang="zh-CN" altLang="en-US" baseline="0" dirty="0"/>
              <a:t>模型的第一项是各项同性的</a:t>
            </a:r>
            <a:r>
              <a:rPr lang="en-US" altLang="zh-CN" baseline="0" dirty="0"/>
              <a:t>Heisenberg</a:t>
            </a:r>
            <a:r>
              <a:rPr lang="zh-CN" altLang="en-US" baseline="0" dirty="0"/>
              <a:t>模型</a:t>
            </a:r>
            <a:r>
              <a:rPr lang="en-US" altLang="zh-CN" baseline="0" dirty="0"/>
              <a:t>,</a:t>
            </a:r>
            <a:r>
              <a:rPr lang="zh-CN" altLang="en-US" baseline="0" dirty="0"/>
              <a:t>第二项就是</a:t>
            </a:r>
            <a:r>
              <a:rPr lang="en-US" altLang="zh-CN" baseline="0" dirty="0" err="1"/>
              <a:t>Kitaev</a:t>
            </a:r>
            <a:r>
              <a:rPr lang="zh-CN" altLang="en-US" baseline="0" dirty="0"/>
              <a:t>项</a:t>
            </a:r>
            <a:r>
              <a:rPr lang="en-US" altLang="zh-CN" baseline="0" dirty="0"/>
              <a:t>.</a:t>
            </a:r>
            <a:r>
              <a:rPr lang="zh-CN" altLang="en-US" baseline="0" dirty="0"/>
              <a:t>对于</a:t>
            </a:r>
            <a:r>
              <a:rPr lang="en-US" altLang="zh-CN" baseline="0" dirty="0"/>
              <a:t>KH</a:t>
            </a:r>
            <a:r>
              <a:rPr lang="zh-CN" altLang="en-US" baseline="0" dirty="0"/>
              <a:t>模型</a:t>
            </a:r>
            <a:r>
              <a:rPr lang="en-US" altLang="zh-CN" baseline="0" dirty="0"/>
              <a:t>,</a:t>
            </a:r>
            <a:r>
              <a:rPr lang="en-US" altLang="zh-CN" baseline="0" dirty="0" err="1"/>
              <a:t>Khaliullin</a:t>
            </a:r>
            <a:r>
              <a:rPr lang="zh-CN" altLang="en-US" baseline="0" dirty="0"/>
              <a:t>等人利用四子格变换以及严格对角化方法给出了系统的基态相图</a:t>
            </a:r>
            <a:r>
              <a:rPr lang="en-US" altLang="zh-CN" baseline="0" dirty="0"/>
              <a:t>.</a:t>
            </a:r>
            <a:r>
              <a:rPr lang="zh-CN" altLang="en-US" baseline="0" dirty="0"/>
              <a:t>相图一共存在</a:t>
            </a:r>
            <a:r>
              <a:rPr lang="en-US" altLang="zh-CN" baseline="0" dirty="0"/>
              <a:t>5</a:t>
            </a:r>
            <a:r>
              <a:rPr lang="zh-CN" altLang="en-US" baseline="0" dirty="0"/>
              <a:t>个相</a:t>
            </a:r>
            <a:r>
              <a:rPr lang="en-US" altLang="zh-CN" baseline="0" dirty="0"/>
              <a:t>,</a:t>
            </a:r>
            <a:r>
              <a:rPr lang="zh-CN" altLang="en-US" baseline="0" dirty="0"/>
              <a:t>分别是铁磁相</a:t>
            </a:r>
            <a:r>
              <a:rPr lang="en-US" altLang="zh-CN" baseline="0" dirty="0"/>
              <a:t>,zigzag</a:t>
            </a:r>
            <a:r>
              <a:rPr lang="zh-CN" altLang="en-US" baseline="0" dirty="0"/>
              <a:t>项</a:t>
            </a:r>
            <a:r>
              <a:rPr lang="en-US" altLang="zh-CN" baseline="0" dirty="0"/>
              <a:t>,</a:t>
            </a:r>
            <a:r>
              <a:rPr lang="zh-CN" altLang="en-US" baseline="0" dirty="0"/>
              <a:t>条纹项</a:t>
            </a:r>
            <a:r>
              <a:rPr lang="en-US" altLang="zh-CN" baseline="0" dirty="0"/>
              <a:t>, Neel</a:t>
            </a:r>
            <a:r>
              <a:rPr lang="zh-CN" altLang="en-US" baseline="0" dirty="0"/>
              <a:t>相</a:t>
            </a:r>
            <a:r>
              <a:rPr lang="en-US" altLang="zh-CN" baseline="0" dirty="0"/>
              <a:t>,</a:t>
            </a:r>
            <a:r>
              <a:rPr lang="zh-CN" altLang="en-US" baseline="0" dirty="0"/>
              <a:t>以及自旋液体相</a:t>
            </a:r>
            <a:r>
              <a:rPr lang="en-US" altLang="zh-CN" baseline="0" dirty="0"/>
              <a:t>. </a:t>
            </a:r>
            <a:r>
              <a:rPr lang="zh-CN" altLang="en-US" baseline="0" dirty="0"/>
              <a:t>然而</a:t>
            </a:r>
            <a:r>
              <a:rPr lang="en-US" altLang="zh-CN" baseline="0" dirty="0"/>
              <a:t>,</a:t>
            </a:r>
            <a:r>
              <a:rPr lang="zh-CN" altLang="en-US" baseline="0" dirty="0"/>
              <a:t>一方面从</a:t>
            </a:r>
            <a:r>
              <a:rPr lang="en-US" altLang="zh-CN" baseline="0" dirty="0"/>
              <a:t>KH</a:t>
            </a:r>
            <a:r>
              <a:rPr lang="zh-CN" altLang="en-US" baseline="0" dirty="0"/>
              <a:t>模型出发进行的理论计算结果与实验数据不符</a:t>
            </a:r>
            <a:r>
              <a:rPr lang="en-US" altLang="zh-CN" baseline="0" dirty="0"/>
              <a:t>,</a:t>
            </a:r>
            <a:r>
              <a:rPr lang="zh-CN" altLang="en-US" baseline="0" dirty="0"/>
              <a:t>另一方面</a:t>
            </a:r>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4</a:t>
            </a:fld>
            <a:endParaRPr lang="zh-CN" altLang="en-US"/>
          </a:p>
        </p:txBody>
      </p:sp>
    </p:spTree>
    <p:extLst>
      <p:ext uri="{BB962C8B-B14F-4D97-AF65-F5344CB8AC3E}">
        <p14:creationId xmlns:p14="http://schemas.microsoft.com/office/powerpoint/2010/main" val="216998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5</a:t>
            </a:fld>
            <a:endParaRPr lang="zh-CN" altLang="en-US"/>
          </a:p>
        </p:txBody>
      </p:sp>
    </p:spTree>
    <p:extLst>
      <p:ext uri="{BB962C8B-B14F-4D97-AF65-F5344CB8AC3E}">
        <p14:creationId xmlns:p14="http://schemas.microsoft.com/office/powerpoint/2010/main" val="216749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18</a:t>
            </a:fld>
            <a:endParaRPr lang="zh-CN" altLang="en-US"/>
          </a:p>
        </p:txBody>
      </p:sp>
    </p:spTree>
    <p:extLst>
      <p:ext uri="{BB962C8B-B14F-4D97-AF65-F5344CB8AC3E}">
        <p14:creationId xmlns:p14="http://schemas.microsoft.com/office/powerpoint/2010/main" val="396742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C77EB-1C2F-4AD5-9847-9ACD4CA19D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2B285A-62E8-46A0-8992-00BD1787C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B49711C-59B7-4CED-B7D7-263DE050001D}"/>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C31F0A62-1C41-4225-A80E-1C744FDB4B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AEE42B-8FAE-4629-97D0-85EEB27022DE}"/>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563881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C8944-355A-4E66-AFD7-55BC96CDD29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77F1B55-4DE5-41C0-B6B1-2E04F5A83C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E1062A-3203-4AD4-A132-06B0360752AF}"/>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8CAE87A0-9FC1-4CB2-AF33-ECD0F18F6B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30807F-ED6E-4188-8BC3-0A9DC032797B}"/>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14835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9E96CC-68A1-4589-BA3A-1CCCF55D39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88177C-5263-4E97-8878-B93A6CD5284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6576D-371A-4575-8F2A-07481E18766C}"/>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B84034F6-2BD4-47B9-8072-431C2262C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B66CF1-6298-481A-9898-19AEB0A8EDA9}"/>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230905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B6C7A-8DB5-4634-9C57-55E06A8205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781076-C696-4C7C-9CCB-9204D420711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D425B54-F169-4A26-961E-2EC4FBEB361F}"/>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1FCACFFD-84BD-4F7E-BD6E-FC02B7581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A3820F-CF26-42E6-BB7A-7FB320BA489F}"/>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03009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547FC-9A38-4728-B363-A25E073EBF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A44712-CC91-415B-9389-2301A5E90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E4A9C81-F6B2-498C-B0C9-AF08F476D630}"/>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DDBB0040-67D6-4F7D-9E18-FBB93943E0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537239-4063-49C3-B2C5-38C068090BA6}"/>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2819488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E8837-ACAB-41AB-8C4E-60F32FDF3B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66E357-72E6-408D-A64F-BF6DBA12A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F9E0FCD-094C-41D0-B4CF-ABD313F4C6E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CA5A4A4-951D-4BBE-BCCD-ECD41FBDC284}"/>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6" name="页脚占位符 5">
            <a:extLst>
              <a:ext uri="{FF2B5EF4-FFF2-40B4-BE49-F238E27FC236}">
                <a16:creationId xmlns:a16="http://schemas.microsoft.com/office/drawing/2014/main" id="{E01DDE52-E944-4162-8906-2BFE0375A1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97F35B-F17C-4AC1-B7CF-17082E06AD20}"/>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62876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8FD69-2F42-4390-8794-0F9A4F37A1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437297-AED1-43EB-BCF9-57DA498F7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0A08BC5-FA92-431B-A202-61ABCCE1E99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A36EC3-3407-4743-8A20-42A3D7A4A7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5786EC4-618D-49AC-A270-B7D5D7B060D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7E478DF-5FED-4406-95BB-A4C9540005DB}"/>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8" name="页脚占位符 7">
            <a:extLst>
              <a:ext uri="{FF2B5EF4-FFF2-40B4-BE49-F238E27FC236}">
                <a16:creationId xmlns:a16="http://schemas.microsoft.com/office/drawing/2014/main" id="{7EC42EC4-5635-4571-B7E2-609145366A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940F4C-5955-4ADB-AE15-732EF064D021}"/>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11118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4854A-C20F-415E-955F-EF7AA51F02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91F45-690B-40F0-9981-32D556488FD4}"/>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4" name="页脚占位符 3">
            <a:extLst>
              <a:ext uri="{FF2B5EF4-FFF2-40B4-BE49-F238E27FC236}">
                <a16:creationId xmlns:a16="http://schemas.microsoft.com/office/drawing/2014/main" id="{D0E5481C-53D8-4641-B467-6D51423AEE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7BB512-E84D-47BA-9098-A72DE00061CE}"/>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412605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D154C9-A76A-4C44-814A-E65812570362}"/>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3" name="页脚占位符 2">
            <a:extLst>
              <a:ext uri="{FF2B5EF4-FFF2-40B4-BE49-F238E27FC236}">
                <a16:creationId xmlns:a16="http://schemas.microsoft.com/office/drawing/2014/main" id="{DBC525A4-4818-40C2-82A0-2E8372DEF1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2AF11D-0744-4027-B08F-D338F355151F}"/>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51704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8EECC-AAF8-45A1-A37D-D08F7E9D39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2C8A07-4EAE-4B5F-A7D5-C6092FA71F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F41BA33-D394-4050-8E6F-E5F3381EF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67D6AE5-227F-412F-871C-60798368031A}"/>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6" name="页脚占位符 5">
            <a:extLst>
              <a:ext uri="{FF2B5EF4-FFF2-40B4-BE49-F238E27FC236}">
                <a16:creationId xmlns:a16="http://schemas.microsoft.com/office/drawing/2014/main" id="{D78E8DC5-4E74-4A64-A2D2-4C25C66EF7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453C82-7F86-4FD2-9DCB-784CDC4CCCC5}"/>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77787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3DBBB-328A-4872-B1ED-B4B683A38C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618EE1-E49B-40D2-940B-12B8DAFB3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549D46-CF1F-46C6-9168-B7BEC8267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8CB52B-9C36-4473-9252-FD312BB29FD6}"/>
              </a:ext>
            </a:extLst>
          </p:cNvPr>
          <p:cNvSpPr>
            <a:spLocks noGrp="1"/>
          </p:cNvSpPr>
          <p:nvPr>
            <p:ph type="dt" sz="half" idx="10"/>
          </p:nvPr>
        </p:nvSpPr>
        <p:spPr/>
        <p:txBody>
          <a:bodyPr/>
          <a:lstStyle/>
          <a:p>
            <a:fld id="{D8B07CB9-48A7-4EAE-960D-D11601D7458F}" type="datetimeFigureOut">
              <a:rPr lang="zh-CN" altLang="en-US" smtClean="0"/>
              <a:t>2019/11/01</a:t>
            </a:fld>
            <a:endParaRPr lang="zh-CN" altLang="en-US"/>
          </a:p>
        </p:txBody>
      </p:sp>
      <p:sp>
        <p:nvSpPr>
          <p:cNvPr id="6" name="页脚占位符 5">
            <a:extLst>
              <a:ext uri="{FF2B5EF4-FFF2-40B4-BE49-F238E27FC236}">
                <a16:creationId xmlns:a16="http://schemas.microsoft.com/office/drawing/2014/main" id="{2DE2266C-FA0C-4A66-BEC2-21DC99138C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33CB91-4665-46AE-A361-CC76CDC9D272}"/>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43676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15B384-E755-4F17-9F76-E330C8414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31581F-F957-4292-8306-5990F056A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7B1D84-09A2-4CA1-B6F7-9757B8A17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07CB9-48A7-4EAE-960D-D11601D7458F}" type="datetimeFigureOut">
              <a:rPr lang="zh-CN" altLang="en-US" smtClean="0"/>
              <a:t>2019/11/01</a:t>
            </a:fld>
            <a:endParaRPr lang="zh-CN" altLang="en-US"/>
          </a:p>
        </p:txBody>
      </p:sp>
      <p:sp>
        <p:nvSpPr>
          <p:cNvPr id="5" name="页脚占位符 4">
            <a:extLst>
              <a:ext uri="{FF2B5EF4-FFF2-40B4-BE49-F238E27FC236}">
                <a16:creationId xmlns:a16="http://schemas.microsoft.com/office/drawing/2014/main" id="{18A7C9B3-3DD7-4F40-ABCC-D6B59EF91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F7A717D-5493-4226-A36B-AD8A40E7C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122122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7.png"/><Relationship Id="rId3" Type="http://schemas.openxmlformats.org/officeDocument/2006/relationships/image" Target="../media/image150.png"/><Relationship Id="rId7" Type="http://schemas.openxmlformats.org/officeDocument/2006/relationships/image" Target="../media/image14.png"/><Relationship Id="rId12"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11.png"/><Relationship Id="rId5" Type="http://schemas.openxmlformats.org/officeDocument/2006/relationships/image" Target="../media/image170.png"/><Relationship Id="rId10" Type="http://schemas.openxmlformats.org/officeDocument/2006/relationships/image" Target="../media/image101.png"/><Relationship Id="rId4" Type="http://schemas.openxmlformats.org/officeDocument/2006/relationships/image" Target="../media/image161.png"/><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7.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1.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301.png"/><Relationship Id="rId4" Type="http://schemas.openxmlformats.org/officeDocument/2006/relationships/image" Target="../media/image291.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77.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12" Type="http://schemas.openxmlformats.org/officeDocument/2006/relationships/image" Target="../media/image110.png"/><Relationship Id="rId17" Type="http://schemas.openxmlformats.org/officeDocument/2006/relationships/image" Target="../media/image19.png"/><Relationship Id="rId2" Type="http://schemas.openxmlformats.org/officeDocument/2006/relationships/image" Target="../media/image14.png"/><Relationship Id="rId16" Type="http://schemas.openxmlformats.org/officeDocument/2006/relationships/image" Target="../media/image18.png"/><Relationship Id="rId1" Type="http://schemas.openxmlformats.org/officeDocument/2006/relationships/slideLayout" Target="../slideLayouts/slideLayout2.xml"/><Relationship Id="rId11" Type="http://schemas.openxmlformats.org/officeDocument/2006/relationships/image" Target="../media/image100.png"/><Relationship Id="rId6" Type="http://schemas.openxmlformats.org/officeDocument/2006/relationships/image" Target="../media/image500.png"/><Relationship Id="rId15" Type="http://schemas.openxmlformats.org/officeDocument/2006/relationships/image" Target="../media/image17.png"/><Relationship Id="rId10" Type="http://schemas.openxmlformats.org/officeDocument/2006/relationships/image" Target="../media/image90.png"/><Relationship Id="rId9" Type="http://schemas.openxmlformats.org/officeDocument/2006/relationships/image" Target="../media/image80.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13" Type="http://schemas.openxmlformats.org/officeDocument/2006/relationships/image" Target="../media/image22.png"/><Relationship Id="rId12" Type="http://schemas.openxmlformats.org/officeDocument/2006/relationships/image" Target="../media/image110.png"/><Relationship Id="rId2" Type="http://schemas.openxmlformats.org/officeDocument/2006/relationships/image" Target="../media/image14.png"/><Relationship Id="rId1" Type="http://schemas.openxmlformats.org/officeDocument/2006/relationships/slideLayout" Target="../slideLayouts/slideLayout1.xml"/><Relationship Id="rId11" Type="http://schemas.openxmlformats.org/officeDocument/2006/relationships/image" Target="../media/image100.png"/><Relationship Id="rId15" Type="http://schemas.openxmlformats.org/officeDocument/2006/relationships/image" Target="../media/image21.png"/><Relationship Id="rId10" Type="http://schemas.openxmlformats.org/officeDocument/2006/relationships/image" Target="../media/image90.png"/><Relationship Id="rId9" Type="http://schemas.openxmlformats.org/officeDocument/2006/relationships/image" Target="../media/image80.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5.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9054555-9D1E-48A5-A44B-625FB56A580F}"/>
                  </a:ext>
                </a:extLst>
              </p:cNvPr>
              <p:cNvSpPr txBox="1"/>
              <p:nvPr/>
            </p:nvSpPr>
            <p:spPr>
              <a:xfrm>
                <a:off x="471975" y="1101013"/>
                <a:ext cx="10911373" cy="3688189"/>
              </a:xfrm>
              <a:prstGeom prst="rect">
                <a:avLst/>
              </a:prstGeom>
              <a:noFill/>
            </p:spPr>
            <p:txBody>
              <a:bodyPr wrap="square" rtlCol="0">
                <a:spAutoFit/>
              </a:bodyPr>
              <a:lstStyle/>
              <a:p>
                <a:pPr algn="ctr">
                  <a:lnSpc>
                    <a:spcPct val="150000"/>
                  </a:lnSpc>
                </a:pPr>
                <a:r>
                  <a:rPr lang="en-US" altLang="zh-CN" sz="4000" dirty="0">
                    <a:latin typeface="Times New Roman" panose="02020603050405020304" pitchFamily="18" charset="0"/>
                    <a:cs typeface="Times New Roman" panose="02020603050405020304" pitchFamily="18" charset="0"/>
                  </a:rPr>
                  <a:t>Global phase diagram and possible quantum spin liquid in the triangular lattice </a:t>
                </a:r>
                <a14:m>
                  <m:oMath xmlns:m="http://schemas.openxmlformats.org/officeDocument/2006/math">
                    <m:r>
                      <a:rPr lang="en-US" altLang="zh-CN" sz="4000" b="0" i="1" smtClean="0">
                        <a:latin typeface="Cambria Math" panose="02040503050406030204" pitchFamily="18" charset="0"/>
                      </a:rPr>
                      <m:t>𝐽</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𝐾</m:t>
                    </m:r>
                    <m:r>
                      <a:rPr lang="en-US" altLang="zh-CN" sz="4000" b="0" i="1" smtClean="0">
                        <a:latin typeface="Cambria Math" panose="02040503050406030204" pitchFamily="18" charset="0"/>
                      </a:rPr>
                      <m:t>−</m:t>
                    </m:r>
                    <m:r>
                      <m:rPr>
                        <m:sty m:val="p"/>
                      </m:rPr>
                      <a:rPr lang="en-US" altLang="zh-CN" sz="4000" b="0" i="0" smtClean="0">
                        <a:latin typeface="Cambria Math" panose="02040503050406030204" pitchFamily="18" charset="0"/>
                      </a:rPr>
                      <m:t>Γ</m:t>
                    </m:r>
                  </m:oMath>
                </a14:m>
                <a:r>
                  <a:rPr lang="zh-CN" altLang="en-US" sz="4000" dirty="0">
                    <a:latin typeface="Times New Roman" panose="02020603050405020304" pitchFamily="18" charset="0"/>
                    <a:cs typeface="Times New Roman" panose="02020603050405020304" pitchFamily="18" charset="0"/>
                  </a:rPr>
                  <a:t> </a:t>
                </a:r>
                <a:r>
                  <a:rPr lang="en-US" altLang="zh-CN" sz="4000" dirty="0">
                    <a:latin typeface="Times New Roman" panose="02020603050405020304" pitchFamily="18" charset="0"/>
                    <a:cs typeface="Times New Roman" panose="02020603050405020304" pitchFamily="18" charset="0"/>
                  </a:rPr>
                  <a:t>model</a:t>
                </a:r>
              </a:p>
              <a:p>
                <a:pPr algn="ctr">
                  <a:lnSpc>
                    <a:spcPct val="150000"/>
                  </a:lnSpc>
                </a:pPr>
                <a:r>
                  <a:rPr lang="zh-CN" altLang="en-US" sz="4000">
                    <a:latin typeface="Times New Roman" panose="02020603050405020304" pitchFamily="18" charset="0"/>
                    <a:cs typeface="Times New Roman" panose="02020603050405020304" pitchFamily="18" charset="0"/>
                  </a:rPr>
                  <a:t>汪  士</a:t>
                </a:r>
                <a:endParaRPr lang="en-US" altLang="zh-CN" sz="4000" dirty="0">
                  <a:latin typeface="Times New Roman" panose="02020603050405020304" pitchFamily="18" charset="0"/>
                  <a:cs typeface="Times New Roman" panose="02020603050405020304" pitchFamily="18" charset="0"/>
                </a:endParaRPr>
              </a:p>
              <a:p>
                <a:pPr algn="ctr">
                  <a:lnSpc>
                    <a:spcPct val="150000"/>
                  </a:lnSpc>
                </a:pPr>
                <a:r>
                  <a:rPr lang="en-US" altLang="zh-CN" sz="4000" dirty="0">
                    <a:latin typeface="Times New Roman" panose="02020603050405020304" pitchFamily="18" charset="0"/>
                    <a:cs typeface="Times New Roman" panose="02020603050405020304" pitchFamily="18" charset="0"/>
                  </a:rPr>
                  <a:t>2019</a:t>
                </a:r>
                <a:r>
                  <a:rPr lang="zh-CN" altLang="en-US" sz="4000" dirty="0">
                    <a:latin typeface="Times New Roman" panose="02020603050405020304" pitchFamily="18" charset="0"/>
                    <a:cs typeface="Times New Roman" panose="02020603050405020304" pitchFamily="18" charset="0"/>
                  </a:rPr>
                  <a:t>年</a:t>
                </a:r>
                <a:r>
                  <a:rPr lang="en-US" altLang="zh-CN" sz="4000" dirty="0">
                    <a:latin typeface="Times New Roman" panose="02020603050405020304" pitchFamily="18" charset="0"/>
                    <a:cs typeface="Times New Roman" panose="02020603050405020304" pitchFamily="18" charset="0"/>
                  </a:rPr>
                  <a:t>10</a:t>
                </a:r>
                <a:r>
                  <a:rPr lang="zh-CN" altLang="en-US" sz="4000" dirty="0">
                    <a:latin typeface="Times New Roman" panose="02020603050405020304" pitchFamily="18" charset="0"/>
                    <a:cs typeface="Times New Roman" panose="02020603050405020304" pitchFamily="18" charset="0"/>
                  </a:rPr>
                  <a:t>月</a:t>
                </a:r>
                <a:r>
                  <a:rPr lang="en-US" altLang="zh-CN" sz="4000" dirty="0">
                    <a:latin typeface="Times New Roman" panose="02020603050405020304" pitchFamily="18" charset="0"/>
                    <a:cs typeface="Times New Roman" panose="02020603050405020304" pitchFamily="18" charset="0"/>
                  </a:rPr>
                  <a:t>29</a:t>
                </a:r>
                <a:r>
                  <a:rPr lang="zh-CN" altLang="en-US" sz="4000" dirty="0">
                    <a:latin typeface="Times New Roman" panose="02020603050405020304" pitchFamily="18" charset="0"/>
                    <a:cs typeface="Times New Roman" panose="02020603050405020304" pitchFamily="18" charset="0"/>
                  </a:rPr>
                  <a:t>日</a:t>
                </a:r>
              </a:p>
            </p:txBody>
          </p:sp>
        </mc:Choice>
        <mc:Fallback xmlns="">
          <p:sp>
            <p:nvSpPr>
              <p:cNvPr id="4" name="文本框 3">
                <a:extLst>
                  <a:ext uri="{FF2B5EF4-FFF2-40B4-BE49-F238E27FC236}">
                    <a16:creationId xmlns:a16="http://schemas.microsoft.com/office/drawing/2014/main" id="{19054555-9D1E-48A5-A44B-625FB56A580F}"/>
                  </a:ext>
                </a:extLst>
              </p:cNvPr>
              <p:cNvSpPr txBox="1">
                <a:spLocks noRot="1" noChangeAspect="1" noMove="1" noResize="1" noEditPoints="1" noAdjustHandles="1" noChangeArrowheads="1" noChangeShapeType="1" noTextEdit="1"/>
              </p:cNvSpPr>
              <p:nvPr/>
            </p:nvSpPr>
            <p:spPr>
              <a:xfrm>
                <a:off x="471975" y="1101013"/>
                <a:ext cx="10911373" cy="3688189"/>
              </a:xfrm>
              <a:prstGeom prst="rect">
                <a:avLst/>
              </a:prstGeom>
              <a:blipFill>
                <a:blip r:embed="rId3"/>
                <a:stretch>
                  <a:fillRect b="-62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694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31FC7B-88F5-41C9-A715-D07C945D045F}"/>
              </a:ext>
            </a:extLst>
          </p:cNvPr>
          <p:cNvGrpSpPr/>
          <p:nvPr/>
        </p:nvGrpSpPr>
        <p:grpSpPr>
          <a:xfrm>
            <a:off x="137379" y="920163"/>
            <a:ext cx="11917242" cy="5751217"/>
            <a:chOff x="137379" y="920163"/>
            <a:chExt cx="11917242" cy="5751217"/>
          </a:xfrm>
        </p:grpSpPr>
        <p:pic>
          <p:nvPicPr>
            <p:cNvPr id="6" name="图片 5">
              <a:extLst>
                <a:ext uri="{FF2B5EF4-FFF2-40B4-BE49-F238E27FC236}">
                  <a16:creationId xmlns:a16="http://schemas.microsoft.com/office/drawing/2014/main" id="{9BB318A1-102C-42EF-9579-1DD94EBA3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79" y="920163"/>
              <a:ext cx="5958621" cy="2880000"/>
            </a:xfrm>
            <a:prstGeom prst="rect">
              <a:avLst/>
            </a:prstGeom>
          </p:spPr>
        </p:pic>
        <p:pic>
          <p:nvPicPr>
            <p:cNvPr id="8" name="图片 7">
              <a:extLst>
                <a:ext uri="{FF2B5EF4-FFF2-40B4-BE49-F238E27FC236}">
                  <a16:creationId xmlns:a16="http://schemas.microsoft.com/office/drawing/2014/main" id="{E4840B60-AC86-4094-B26C-F00B454CB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20163"/>
              <a:ext cx="5958621" cy="2880000"/>
            </a:xfrm>
            <a:prstGeom prst="rect">
              <a:avLst/>
            </a:prstGeom>
          </p:spPr>
        </p:pic>
        <p:pic>
          <p:nvPicPr>
            <p:cNvPr id="10" name="图片 9">
              <a:extLst>
                <a:ext uri="{FF2B5EF4-FFF2-40B4-BE49-F238E27FC236}">
                  <a16:creationId xmlns:a16="http://schemas.microsoft.com/office/drawing/2014/main" id="{8FFC3971-361F-41E1-9D15-5F8CD74BA01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0619" y="3782053"/>
              <a:ext cx="5958621" cy="2880000"/>
            </a:xfrm>
            <a:prstGeom prst="rect">
              <a:avLst/>
            </a:prstGeom>
          </p:spPr>
        </p:pic>
        <p:pic>
          <p:nvPicPr>
            <p:cNvPr id="12" name="图片 11">
              <a:extLst>
                <a:ext uri="{FF2B5EF4-FFF2-40B4-BE49-F238E27FC236}">
                  <a16:creationId xmlns:a16="http://schemas.microsoft.com/office/drawing/2014/main" id="{E052FF0B-3789-42B5-BA20-3AB83BE9AC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791380"/>
              <a:ext cx="5958621" cy="2880000"/>
            </a:xfrm>
            <a:prstGeom prst="rect">
              <a:avLst/>
            </a:prstGeom>
          </p:spPr>
        </p:pic>
      </p:grpSp>
      <p:sp>
        <p:nvSpPr>
          <p:cNvPr id="7" name="文本框 6">
            <a:extLst>
              <a:ext uri="{FF2B5EF4-FFF2-40B4-BE49-F238E27FC236}">
                <a16:creationId xmlns:a16="http://schemas.microsoft.com/office/drawing/2014/main" id="{6D4B844C-5508-4EC4-B8C0-3A86732A4251}"/>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Phase boundary</a:t>
            </a:r>
            <a:endParaRPr lang="zh-CN" altLang="en-US" sz="2800"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CD3E783D-E8D4-4F3A-B310-188CA9878F7A}"/>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18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299F4C9-4093-4B6D-A8C0-420F5E1FCD2B}"/>
                  </a:ext>
                </a:extLst>
              </p:cNvPr>
              <p:cNvSpPr txBox="1"/>
              <p:nvPr/>
            </p:nvSpPr>
            <p:spPr>
              <a:xfrm>
                <a:off x="1384607" y="1035909"/>
                <a:ext cx="9302123" cy="460433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By a dual transformation we mean a prescription for site-dependents rotations in the spin space: </a:t>
                </a:r>
                <a14:m>
                  <m:oMath xmlns:m="http://schemas.openxmlformats.org/officeDocument/2006/math">
                    <m:sSub>
                      <m:sSubPr>
                        <m:ctrlPr>
                          <a:rPr lang="en-US" altLang="zh-CN" sz="2400" b="0" i="1" smtClean="0">
                            <a:solidFill>
                              <a:srgbClr val="0000CC"/>
                            </a:solidFill>
                            <a:latin typeface="Cambria Math" panose="02040503050406030204" pitchFamily="18" charset="0"/>
                            <a:cs typeface="Times New Roman" panose="02020603050405020304" pitchFamily="18" charset="0"/>
                          </a:rPr>
                        </m:ctrlPr>
                      </m:sSubPr>
                      <m:e>
                        <m:acc>
                          <m:accPr>
                            <m:chr m:val="̃"/>
                            <m:ctrlPr>
                              <a:rPr lang="en-US" altLang="zh-CN" sz="2400" b="1" i="1" smtClean="0">
                                <a:solidFill>
                                  <a:srgbClr val="0000CC"/>
                                </a:solidFill>
                                <a:latin typeface="Cambria Math" panose="02040503050406030204" pitchFamily="18" charset="0"/>
                                <a:cs typeface="Times New Roman" panose="02020603050405020304" pitchFamily="18" charset="0"/>
                              </a:rPr>
                            </m:ctrlPr>
                          </m:accPr>
                          <m:e>
                            <m:r>
                              <a:rPr lang="en-US" altLang="zh-CN" sz="2400" b="1" i="1" smtClean="0">
                                <a:solidFill>
                                  <a:srgbClr val="0000CC"/>
                                </a:solidFill>
                                <a:latin typeface="Cambria Math" panose="02040503050406030204" pitchFamily="18" charset="0"/>
                                <a:cs typeface="Times New Roman" panose="02020603050405020304" pitchFamily="18" charset="0"/>
                              </a:rPr>
                              <m:t>𝑺</m:t>
                            </m:r>
                          </m:e>
                        </m:acc>
                      </m:e>
                      <m:sub>
                        <m:r>
                          <a:rPr lang="en-US" altLang="zh-CN" sz="2400" b="0" i="1" smtClean="0">
                            <a:solidFill>
                              <a:srgbClr val="0000CC"/>
                            </a:solidFill>
                            <a:latin typeface="Cambria Math" panose="02040503050406030204" pitchFamily="18" charset="0"/>
                            <a:cs typeface="Times New Roman" panose="02020603050405020304" pitchFamily="18" charset="0"/>
                          </a:rPr>
                          <m:t>𝑖</m:t>
                        </m:r>
                      </m:sub>
                    </m:sSub>
                    <m:r>
                      <a:rPr lang="en-US" altLang="zh-CN" sz="2400" b="0" i="1" smtClean="0">
                        <a:solidFill>
                          <a:srgbClr val="0000CC"/>
                        </a:solidFill>
                        <a:latin typeface="Cambria Math" panose="02040503050406030204" pitchFamily="18" charset="0"/>
                        <a:cs typeface="Times New Roman" panose="02020603050405020304" pitchFamily="18" charset="0"/>
                      </a:rPr>
                      <m:t>=</m:t>
                    </m:r>
                    <m:sSub>
                      <m:sSubPr>
                        <m:ctrlPr>
                          <a:rPr lang="en-US" altLang="zh-CN" sz="2400" b="0" i="1" smtClean="0">
                            <a:solidFill>
                              <a:srgbClr val="0000CC"/>
                            </a:solidFill>
                            <a:latin typeface="Cambria Math" panose="02040503050406030204" pitchFamily="18" charset="0"/>
                            <a:cs typeface="Times New Roman" panose="02020603050405020304" pitchFamily="18" charset="0"/>
                          </a:rPr>
                        </m:ctrlPr>
                      </m:sSubPr>
                      <m:e>
                        <m:r>
                          <a:rPr lang="en-US" altLang="zh-CN" sz="2400" b="0" i="1" smtClean="0">
                            <a:solidFill>
                              <a:srgbClr val="0000CC"/>
                            </a:solidFill>
                            <a:latin typeface="Cambria Math" panose="02040503050406030204" pitchFamily="18" charset="0"/>
                            <a:cs typeface="Times New Roman" panose="02020603050405020304" pitchFamily="18" charset="0"/>
                          </a:rPr>
                          <m:t>ℛ</m:t>
                        </m:r>
                      </m:e>
                      <m:sub>
                        <m:r>
                          <a:rPr lang="en-US" altLang="zh-CN" sz="2400" b="0" i="1" smtClean="0">
                            <a:solidFill>
                              <a:srgbClr val="0000CC"/>
                            </a:solidFill>
                            <a:latin typeface="Cambria Math" panose="02040503050406030204" pitchFamily="18" charset="0"/>
                            <a:cs typeface="Times New Roman" panose="02020603050405020304" pitchFamily="18" charset="0"/>
                          </a:rPr>
                          <m:t>𝑖</m:t>
                        </m:r>
                      </m:sub>
                    </m:sSub>
                    <m:sSub>
                      <m:sSubPr>
                        <m:ctrlPr>
                          <a:rPr lang="en-US" altLang="zh-CN" sz="2400" b="0" i="1" smtClean="0">
                            <a:solidFill>
                              <a:srgbClr val="0000CC"/>
                            </a:solidFill>
                            <a:latin typeface="Cambria Math" panose="02040503050406030204" pitchFamily="18" charset="0"/>
                            <a:cs typeface="Times New Roman" panose="02020603050405020304" pitchFamily="18" charset="0"/>
                          </a:rPr>
                        </m:ctrlPr>
                      </m:sSubPr>
                      <m:e>
                        <m:r>
                          <a:rPr lang="en-US" altLang="zh-CN" sz="2400" b="1" i="1" smtClean="0">
                            <a:solidFill>
                              <a:srgbClr val="0000CC"/>
                            </a:solidFill>
                            <a:latin typeface="Cambria Math" panose="02040503050406030204" pitchFamily="18" charset="0"/>
                            <a:cs typeface="Times New Roman" panose="02020603050405020304" pitchFamily="18" charset="0"/>
                          </a:rPr>
                          <m:t>𝑺</m:t>
                        </m:r>
                      </m:e>
                      <m:sub>
                        <m:r>
                          <a:rPr lang="en-US" altLang="zh-CN" sz="2400" b="0" i="1" smtClean="0">
                            <a:solidFill>
                              <a:srgbClr val="0000CC"/>
                            </a:solidFill>
                            <a:latin typeface="Cambria Math" panose="02040503050406030204" pitchFamily="18" charset="0"/>
                            <a:cs typeface="Times New Roman" panose="02020603050405020304" pitchFamily="18" charset="0"/>
                          </a:rPr>
                          <m:t>𝑖</m:t>
                        </m:r>
                      </m:sub>
                    </m:sSub>
                  </m:oMath>
                </a14:m>
                <a:r>
                  <a:rPr lang="en-US" altLang="zh-CN" sz="2400" dirty="0">
                    <a:latin typeface="Times New Roman" panose="02020603050405020304" pitchFamily="18" charset="0"/>
                    <a:cs typeface="Times New Roman" panose="02020603050405020304" pitchFamily="18" charset="0"/>
                  </a:rPr>
                  <a:t>, which transforms a spin Hamiltonian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ℋ</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1" i="1" smtClean="0">
                            <a:latin typeface="Cambria Math" panose="02040503050406030204" pitchFamily="18" charset="0"/>
                            <a:cs typeface="Times New Roman" panose="02020603050405020304" pitchFamily="18" charset="0"/>
                          </a:rPr>
                          <m:t>𝑺</m:t>
                        </m:r>
                      </m:e>
                    </m:d>
                  </m:oMath>
                </a14:m>
                <a:r>
                  <a:rPr lang="en-US" altLang="zh-CN" sz="2400" dirty="0">
                    <a:latin typeface="Times New Roman" panose="02020603050405020304" pitchFamily="18" charset="0"/>
                    <a:cs typeface="Times New Roman" panose="02020603050405020304" pitchFamily="18" charset="0"/>
                  </a:rPr>
                  <a:t> in to a formally new Hamiltonian </a:t>
                </a:r>
                <a14:m>
                  <m:oMath xmlns:m="http://schemas.openxmlformats.org/officeDocument/2006/math">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ℋ</m:t>
                        </m:r>
                      </m:e>
                    </m:acc>
                    <m:d>
                      <m:dPr>
                        <m:ctrlPr>
                          <a:rPr lang="en-US" altLang="zh-CN" sz="2400" i="1" smtClean="0">
                            <a:latin typeface="Cambria Math" panose="02040503050406030204" pitchFamily="18" charset="0"/>
                            <a:cs typeface="Times New Roman" panose="02020603050405020304" pitchFamily="18" charset="0"/>
                          </a:rPr>
                        </m:ctrlPr>
                      </m:dPr>
                      <m:e>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1" i="1" smtClean="0">
                                <a:latin typeface="Cambria Math" panose="02040503050406030204" pitchFamily="18" charset="0"/>
                                <a:cs typeface="Times New Roman" panose="02020603050405020304" pitchFamily="18" charset="0"/>
                              </a:rPr>
                              <m:t>𝑺</m:t>
                            </m:r>
                          </m:e>
                        </m:acc>
                      </m:e>
                    </m:d>
                  </m:oMath>
                </a14:m>
                <a:r>
                  <a:rPr lang="en-US" altLang="zh-CN" sz="2400" dirty="0">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ℛ</m:t>
                        </m:r>
                      </m:e>
                      <m:sub>
                        <m:r>
                          <a:rPr lang="en-US" altLang="zh-CN" sz="2400" b="0" i="1" smtClean="0">
                            <a:latin typeface="Cambria Math" panose="02040503050406030204" pitchFamily="18" charset="0"/>
                            <a:cs typeface="Times New Roman" panose="02020603050405020304" pitchFamily="18" charset="0"/>
                          </a:rPr>
                          <m:t>𝑖</m:t>
                        </m:r>
                      </m:sub>
                    </m:sSub>
                  </m:oMath>
                </a14:m>
                <a:r>
                  <a:rPr lang="en-US" altLang="zh-CN" sz="2400" dirty="0">
                    <a:latin typeface="Times New Roman" panose="02020603050405020304" pitchFamily="18" charset="0"/>
                    <a:cs typeface="Times New Roman" panose="02020603050405020304" pitchFamily="18" charset="0"/>
                  </a:rPr>
                  <a:t> is a rotation in 3D space, it is an element of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𝑂</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3</m:t>
                        </m:r>
                      </m:e>
                    </m:d>
                  </m:oMath>
                </a14:m>
                <a:r>
                  <a:rPr lang="en-US" altLang="zh-CN" sz="2400"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sz="2400" b="0" i="1" smtClean="0">
                            <a:solidFill>
                              <a:srgbClr val="0000CC"/>
                            </a:solidFill>
                            <a:latin typeface="Cambria Math" panose="02040503050406030204" pitchFamily="18" charset="0"/>
                            <a:cs typeface="Times New Roman" panose="02020603050405020304" pitchFamily="18" charset="0"/>
                          </a:rPr>
                        </m:ctrlPr>
                      </m:sSubSupPr>
                      <m:e>
                        <m:r>
                          <a:rPr lang="en-US" altLang="zh-CN" sz="2400" b="0" i="1" smtClean="0">
                            <a:solidFill>
                              <a:srgbClr val="0000CC"/>
                            </a:solidFill>
                            <a:latin typeface="Cambria Math" panose="02040503050406030204" pitchFamily="18" charset="0"/>
                            <a:cs typeface="Times New Roman" panose="02020603050405020304" pitchFamily="18" charset="0"/>
                          </a:rPr>
                          <m:t>ℛ</m:t>
                        </m:r>
                      </m:e>
                      <m:sub>
                        <m:r>
                          <a:rPr lang="en-US" altLang="zh-CN" sz="2400" b="0" i="1" smtClean="0">
                            <a:solidFill>
                              <a:srgbClr val="0000CC"/>
                            </a:solidFill>
                            <a:latin typeface="Cambria Math" panose="02040503050406030204" pitchFamily="18" charset="0"/>
                            <a:cs typeface="Times New Roman" panose="02020603050405020304" pitchFamily="18" charset="0"/>
                          </a:rPr>
                          <m:t>𝑖</m:t>
                        </m:r>
                      </m:sub>
                      <m:sup>
                        <m:r>
                          <a:rPr lang="en-US" altLang="zh-CN" sz="2400" b="0" i="1" smtClean="0">
                            <a:solidFill>
                              <a:srgbClr val="0000CC"/>
                            </a:solidFill>
                            <a:latin typeface="Cambria Math" panose="02040503050406030204" pitchFamily="18" charset="0"/>
                            <a:cs typeface="Times New Roman" panose="02020603050405020304" pitchFamily="18" charset="0"/>
                          </a:rPr>
                          <m:t>𝑇</m:t>
                        </m:r>
                      </m:sup>
                    </m:sSubSup>
                    <m:sSub>
                      <m:sSubPr>
                        <m:ctrlPr>
                          <a:rPr lang="en-US" altLang="zh-CN" sz="2400" b="0" i="1" smtClean="0">
                            <a:solidFill>
                              <a:srgbClr val="0000CC"/>
                            </a:solidFill>
                            <a:latin typeface="Cambria Math" panose="02040503050406030204" pitchFamily="18" charset="0"/>
                            <a:cs typeface="Times New Roman" panose="02020603050405020304" pitchFamily="18" charset="0"/>
                          </a:rPr>
                        </m:ctrlPr>
                      </m:sSubPr>
                      <m:e>
                        <m:r>
                          <a:rPr lang="en-US" altLang="zh-CN" sz="2400" b="0" i="1" smtClean="0">
                            <a:solidFill>
                              <a:srgbClr val="0000CC"/>
                            </a:solidFill>
                            <a:latin typeface="Cambria Math" panose="02040503050406030204" pitchFamily="18" charset="0"/>
                            <a:cs typeface="Times New Roman" panose="02020603050405020304" pitchFamily="18" charset="0"/>
                          </a:rPr>
                          <m:t>ℛ</m:t>
                        </m:r>
                      </m:e>
                      <m:sub>
                        <m:r>
                          <a:rPr lang="en-US" altLang="zh-CN" sz="2400" b="0" i="1" smtClean="0">
                            <a:solidFill>
                              <a:srgbClr val="0000CC"/>
                            </a:solidFill>
                            <a:latin typeface="Cambria Math" panose="02040503050406030204" pitchFamily="18" charset="0"/>
                            <a:cs typeface="Times New Roman" panose="02020603050405020304" pitchFamily="18" charset="0"/>
                          </a:rPr>
                          <m:t>𝑖</m:t>
                        </m:r>
                      </m:sub>
                    </m:sSub>
                    <m:r>
                      <a:rPr lang="en-US" altLang="zh-CN" sz="2400" b="0" i="1" smtClean="0">
                        <a:solidFill>
                          <a:srgbClr val="0000CC"/>
                        </a:solidFill>
                        <a:latin typeface="Cambria Math" panose="02040503050406030204" pitchFamily="18" charset="0"/>
                        <a:cs typeface="Times New Roman" panose="02020603050405020304" pitchFamily="18" charset="0"/>
                      </a:rPr>
                      <m:t>=</m:t>
                    </m:r>
                    <m:r>
                      <a:rPr lang="en-US" altLang="zh-CN" sz="2400" b="0" i="1" smtClean="0">
                        <a:solidFill>
                          <a:srgbClr val="0000CC"/>
                        </a:solidFill>
                        <a:latin typeface="Cambria Math" panose="02040503050406030204" pitchFamily="18" charset="0"/>
                        <a:cs typeface="Times New Roman" panose="02020603050405020304" pitchFamily="18" charset="0"/>
                      </a:rPr>
                      <m:t>𝐼</m:t>
                    </m:r>
                  </m:oMath>
                </a14:m>
                <a:r>
                  <a:rPr lang="en-US" altLang="zh-CN" sz="2400" dirty="0">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We are interested in self-dual transformations of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ℋ</m:t>
                    </m:r>
                  </m:oMath>
                </a14:m>
                <a:r>
                  <a:rPr lang="en-US" altLang="zh-CN" sz="2400" dirty="0">
                    <a:latin typeface="Times New Roman" panose="02020603050405020304" pitchFamily="18" charset="0"/>
                    <a:cs typeface="Times New Roman" panose="02020603050405020304" pitchFamily="18" charset="0"/>
                  </a:rPr>
                  <a:t> that map the model onto itself, preserving all its symmetry properties;</a:t>
                </a:r>
              </a:p>
              <a:p>
                <a:pPr marL="457200" indent="-457200" algn="just">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The rotated partner </a:t>
                </a:r>
                <a14:m>
                  <m:oMath xmlns:m="http://schemas.openxmlformats.org/officeDocument/2006/math">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ℋ</m:t>
                        </m:r>
                      </m:e>
                    </m:acc>
                  </m:oMath>
                </a14:m>
                <a:r>
                  <a:rPr lang="en-US" altLang="zh-CN" sz="2400" dirty="0">
                    <a:latin typeface="Times New Roman" panose="02020603050405020304" pitchFamily="18" charset="0"/>
                    <a:cs typeface="Times New Roman" panose="02020603050405020304" pitchFamily="18" charset="0"/>
                  </a:rPr>
                  <a:t> has the same four terms albeit with different parameters: </a:t>
                </a:r>
                <a14:m>
                  <m:oMath xmlns:m="http://schemas.openxmlformats.org/officeDocument/2006/math">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𝐽</m:t>
                        </m:r>
                      </m:e>
                    </m:acc>
                    <m:acc>
                      <m:accPr>
                        <m:chr m:val="̃"/>
                        <m:ctrlPr>
                          <a:rPr lang="en-US" altLang="zh-CN" sz="240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𝐾</m:t>
                        </m:r>
                      </m:e>
                    </m:acc>
                    <m:acc>
                      <m:accPr>
                        <m:chr m:val="̃"/>
                        <m:ctrlPr>
                          <a:rPr lang="en-US" altLang="zh-CN" sz="2400" i="1" smtClean="0">
                            <a:latin typeface="Cambria Math" panose="02040503050406030204" pitchFamily="18" charset="0"/>
                            <a:cs typeface="Times New Roman" panose="02020603050405020304" pitchFamily="18" charset="0"/>
                          </a:rPr>
                        </m:ctrlPr>
                      </m:accPr>
                      <m:e>
                        <m:r>
                          <m:rPr>
                            <m:sty m:val="p"/>
                          </m:rPr>
                          <a:rPr lang="en-US" altLang="zh-CN" sz="2400" b="0" i="0" smtClean="0">
                            <a:latin typeface="Cambria Math" panose="02040503050406030204" pitchFamily="18" charset="0"/>
                            <a:cs typeface="Times New Roman" panose="02020603050405020304" pitchFamily="18" charset="0"/>
                          </a:rPr>
                          <m:t>Γ</m:t>
                        </m:r>
                      </m:e>
                    </m:acc>
                    <m:acc>
                      <m:accPr>
                        <m:chr m:val="̃"/>
                        <m:ctrlPr>
                          <a:rPr lang="en-US" altLang="zh-CN" sz="2400" i="1" smtClean="0">
                            <a:latin typeface="Cambria Math" panose="02040503050406030204" pitchFamily="18" charset="0"/>
                            <a:cs typeface="Times New Roman" panose="02020603050405020304" pitchFamily="18" charset="0"/>
                          </a:rPr>
                        </m:ctrlPr>
                      </m:accPr>
                      <m:e>
                        <m:sSup>
                          <m:sSupPr>
                            <m:ctrlPr>
                              <a:rPr lang="en-US" altLang="zh-CN" sz="2400" b="0" i="1" smtClean="0">
                                <a:latin typeface="Cambria Math" panose="02040503050406030204" pitchFamily="18" charset="0"/>
                                <a:cs typeface="Times New Roman" panose="02020603050405020304" pitchFamily="18" charset="0"/>
                              </a:rPr>
                            </m:ctrlPr>
                          </m:sSupPr>
                          <m:e>
                            <m:r>
                              <m:rPr>
                                <m:sty m:val="p"/>
                              </m:rPr>
                              <a:rPr lang="en-US" altLang="zh-CN" sz="2400" b="0" i="0" smtClean="0">
                                <a:latin typeface="Cambria Math" panose="02040503050406030204" pitchFamily="18" charset="0"/>
                                <a:cs typeface="Times New Roman" panose="02020603050405020304" pitchFamily="18" charset="0"/>
                              </a:rPr>
                              <m:t>Γ</m:t>
                            </m:r>
                          </m:e>
                          <m:sup>
                            <m:r>
                              <a:rPr lang="en-US" altLang="zh-CN" sz="2400" b="0" i="1" smtClean="0">
                                <a:latin typeface="Cambria Math" panose="02040503050406030204" pitchFamily="18" charset="0"/>
                                <a:cs typeface="Times New Roman" panose="02020603050405020304" pitchFamily="18" charset="0"/>
                              </a:rPr>
                              <m:t>′</m:t>
                            </m:r>
                          </m:sup>
                        </m:sSup>
                      </m:e>
                    </m:acc>
                  </m:oMath>
                </a14:m>
                <a:r>
                  <a:rPr lang="en-US" altLang="zh-CN" sz="2400" dirty="0">
                    <a:latin typeface="Times New Roman" panose="02020603050405020304" pitchFamily="18" charset="0"/>
                    <a:cs typeface="Times New Roman" panose="02020603050405020304" pitchFamily="18" charset="0"/>
                  </a:rPr>
                  <a:t>.</a:t>
                </a:r>
              </a:p>
            </p:txBody>
          </p:sp>
        </mc:Choice>
        <mc:Fallback xmlns="">
          <p:sp>
            <p:nvSpPr>
              <p:cNvPr id="4" name="文本框 3">
                <a:extLst>
                  <a:ext uri="{FF2B5EF4-FFF2-40B4-BE49-F238E27FC236}">
                    <a16:creationId xmlns:a16="http://schemas.microsoft.com/office/drawing/2014/main" id="{3299F4C9-4093-4B6D-A8C0-420F5E1FCD2B}"/>
                  </a:ext>
                </a:extLst>
              </p:cNvPr>
              <p:cNvSpPr txBox="1">
                <a:spLocks noRot="1" noChangeAspect="1" noMove="1" noResize="1" noEditPoints="1" noAdjustHandles="1" noChangeArrowheads="1" noChangeShapeType="1" noTextEdit="1"/>
              </p:cNvSpPr>
              <p:nvPr/>
            </p:nvSpPr>
            <p:spPr>
              <a:xfrm>
                <a:off x="1384607" y="1035909"/>
                <a:ext cx="9302123" cy="4604337"/>
              </a:xfrm>
              <a:prstGeom prst="rect">
                <a:avLst/>
              </a:prstGeom>
              <a:blipFill>
                <a:blip r:embed="rId2"/>
                <a:stretch>
                  <a:fillRect l="-852" r="-1048" b="-211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94BA5F3F-A786-4A7A-8101-B51F8451967B}"/>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Dual Transformation</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236CC401-2C19-4CA8-86F7-024FF6811B9B}"/>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DC4892B-5A24-40EE-A9CF-DDE2E30B9FC2}"/>
              </a:ext>
            </a:extLst>
          </p:cNvPr>
          <p:cNvSpPr txBox="1"/>
          <p:nvPr/>
        </p:nvSpPr>
        <p:spPr>
          <a:xfrm>
            <a:off x="567741" y="6112232"/>
            <a:ext cx="5467928" cy="307777"/>
          </a:xfrm>
          <a:prstGeom prst="rect">
            <a:avLst/>
          </a:prstGeom>
          <a:noFill/>
        </p:spPr>
        <p:txBody>
          <a:bodyPr wrap="square" rtlCol="0">
            <a:spAutoFit/>
          </a:bodyPr>
          <a:lstStyle/>
          <a:p>
            <a:r>
              <a:rPr lang="en-US" altLang="zh-CN" sz="1400" dirty="0">
                <a:solidFill>
                  <a:srgbClr val="0000FF"/>
                </a:solidFill>
                <a:latin typeface="Times New Roman" panose="02020603050405020304" pitchFamily="18" charset="0"/>
                <a:cs typeface="Times New Roman" panose="02020603050405020304" pitchFamily="18" charset="0"/>
              </a:rPr>
              <a:t>J. </a:t>
            </a:r>
            <a:r>
              <a:rPr lang="en-US" altLang="zh-CN" sz="1400" dirty="0" err="1">
                <a:solidFill>
                  <a:srgbClr val="0000FF"/>
                </a:solidFill>
                <a:latin typeface="Times New Roman" panose="02020603050405020304" pitchFamily="18" charset="0"/>
                <a:cs typeface="Times New Roman" panose="02020603050405020304" pitchFamily="18" charset="0"/>
              </a:rPr>
              <a:t>Chaloupka</a:t>
            </a:r>
            <a:r>
              <a:rPr lang="en-US" altLang="zh-CN" sz="1400" dirty="0">
                <a:solidFill>
                  <a:srgbClr val="0000FF"/>
                </a:solidFill>
                <a:latin typeface="Times New Roman" panose="02020603050405020304" pitchFamily="18" charset="0"/>
                <a:cs typeface="Times New Roman" panose="02020603050405020304" pitchFamily="18" charset="0"/>
              </a:rPr>
              <a:t> and G. </a:t>
            </a:r>
            <a:r>
              <a:rPr lang="en-US" altLang="zh-CN" sz="1400" dirty="0" err="1">
                <a:solidFill>
                  <a:srgbClr val="0000FF"/>
                </a:solidFill>
                <a:latin typeface="Times New Roman" panose="02020603050405020304" pitchFamily="18" charset="0"/>
                <a:cs typeface="Times New Roman" panose="02020603050405020304" pitchFamily="18" charset="0"/>
              </a:rPr>
              <a:t>Khaliullin</a:t>
            </a:r>
            <a:r>
              <a:rPr lang="en-US" altLang="zh-CN" sz="1400" dirty="0">
                <a:solidFill>
                  <a:srgbClr val="0000FF"/>
                </a:solidFill>
                <a:latin typeface="Times New Roman" panose="02020603050405020304" pitchFamily="18" charset="0"/>
                <a:cs typeface="Times New Roman" panose="02020603050405020304" pitchFamily="18" charset="0"/>
              </a:rPr>
              <a:t>, Phys. Rev. B 92, 024413 (2015)</a:t>
            </a:r>
          </a:p>
        </p:txBody>
      </p:sp>
    </p:spTree>
    <p:extLst>
      <p:ext uri="{BB962C8B-B14F-4D97-AF65-F5344CB8AC3E}">
        <p14:creationId xmlns:p14="http://schemas.microsoft.com/office/powerpoint/2010/main" val="137486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E0A8338-FB45-4F5A-B4CC-009DD6D87349}"/>
                  </a:ext>
                </a:extLst>
              </p:cNvPr>
              <p:cNvSpPr txBox="1"/>
              <p:nvPr/>
            </p:nvSpPr>
            <p:spPr>
              <a:xfrm>
                <a:off x="1400790" y="955729"/>
                <a:ext cx="5603125" cy="1440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Starting with the </a:t>
                </a:r>
                <a14:m>
                  <m:oMath xmlns:m="http://schemas.openxmlformats.org/officeDocument/2006/math">
                    <m:r>
                      <a:rPr lang="en-US" altLang="zh-CN" b="0" i="1" smtClean="0">
                        <a:latin typeface="Cambria Math" panose="02040503050406030204" pitchFamily="18" charset="0"/>
                      </a:rPr>
                      <m:t>𝐽𝐾</m:t>
                    </m:r>
                    <m:r>
                      <m:rPr>
                        <m:sty m:val="p"/>
                      </m:rPr>
                      <a:rPr lang="en-US" altLang="zh-CN" b="0" i="0" smtClean="0">
                        <a:latin typeface="Cambria Math" panose="02040503050406030204" pitchFamily="18" charset="0"/>
                      </a:rPr>
                      <m:t>Γ</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Hamiltonian expressed as:</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ℋ</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𝑺</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sub>
                        <m:sup/>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e>
                      </m:nary>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𝑗</m:t>
                          </m:r>
                        </m:sub>
                      </m:sSub>
                    </m:oMath>
                  </m:oMathPara>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Sup>
                                    <m:sSubSupPr>
                                      <m:ctrlPr>
                                        <a:rPr lang="en-US" altLang="zh-CN" b="0" i="1" smtClean="0">
                                          <a:latin typeface="Cambria Math" panose="02040503050406030204" pitchFamily="18" charset="0"/>
                                        </a:rPr>
                                      </m:ctrlPr>
                                    </m:sSubSupPr>
                                    <m:e>
                                      <m:r>
                                        <m:rPr>
                                          <m:brk m:alnAt="7"/>
                                        </m:rPr>
                                        <a:rPr lang="en-US" altLang="zh-CN" b="0" i="1" smtClean="0">
                                          <a:latin typeface="Cambria Math" panose="02040503050406030204" pitchFamily="18" charset="0"/>
                                        </a:rPr>
                                        <m:t>𝑆</m:t>
                                      </m:r>
                                    </m:e>
                                    <m:sub>
                                      <m:r>
                                        <m:rPr>
                                          <m:brk m:alnAt="7"/>
                                        </m:rPr>
                                        <a:rPr lang="en-US" altLang="zh-CN" b="0" i="1" smtClean="0">
                                          <a:latin typeface="Cambria Math" panose="02040503050406030204" pitchFamily="18" charset="0"/>
                                        </a:rPr>
                                        <m:t>𝑖</m:t>
                                      </m:r>
                                    </m:sub>
                                    <m:sup>
                                      <m:r>
                                        <m:rPr>
                                          <m:brk m:alnAt="7"/>
                                        </m:rPr>
                                        <a:rPr lang="en-US" altLang="zh-CN" b="0" i="1" smtClean="0">
                                          <a:latin typeface="Cambria Math" panose="02040503050406030204" pitchFamily="18" charset="0"/>
                                        </a:rPr>
                                        <m:t>𝑥</m:t>
                                      </m:r>
                                    </m:sup>
                                  </m:sSubSup>
                                  <m:r>
                                    <m:rPr>
                                      <m:brk m:alnAt="7"/>
                                    </m:rPr>
                                    <a:rPr lang="en-US" altLang="zh-CN" b="0" i="1" smtClean="0">
                                      <a:latin typeface="Cambria Math" panose="02040503050406030204" pitchFamily="18" charset="0"/>
                                    </a:rPr>
                                    <m:t>,</m:t>
                                  </m:r>
                                </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𝑦</m:t>
                                      </m:r>
                                    </m:sup>
                                  </m:sSubSup>
                                  <m:r>
                                    <a:rPr lang="en-US" altLang="zh-CN" b="0" i="1" smtClean="0">
                                      <a:latin typeface="Cambria Math" panose="02040503050406030204" pitchFamily="18" charset="0"/>
                                    </a:rPr>
                                    <m:t>,</m:t>
                                  </m:r>
                                </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𝑧</m:t>
                                      </m:r>
                                    </m:sup>
                                  </m:sSubSup>
                                </m:e>
                              </m:mr>
                            </m:m>
                          </m:e>
                        </m:d>
                      </m:e>
                      <m:sup>
                        <m:r>
                          <a:rPr lang="en-US" altLang="zh-CN" b="0" i="1" smtClean="0">
                            <a:latin typeface="Cambria Math" panose="02040503050406030204" pitchFamily="18" charset="0"/>
                          </a:rPr>
                          <m:t>𝑇</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a:t>
                </a:r>
                <a14:m>
                  <m:oMath xmlns:m="http://schemas.openxmlformats.org/officeDocument/2006/math">
                    <m:r>
                      <a:rPr lang="en-US" altLang="zh-CN" b="0" i="1" smtClean="0">
                        <a:latin typeface="Cambria Math" panose="02040503050406030204" pitchFamily="18" charset="0"/>
                      </a:rPr>
                      <m:t>3×3</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matrices.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0E0A8338-FB45-4F5A-B4CC-009DD6D87349}"/>
                  </a:ext>
                </a:extLst>
              </p:cNvPr>
              <p:cNvSpPr txBox="1">
                <a:spLocks noRot="1" noChangeAspect="1" noMove="1" noResize="1" noEditPoints="1" noAdjustHandles="1" noChangeArrowheads="1" noChangeShapeType="1" noTextEdit="1"/>
              </p:cNvSpPr>
              <p:nvPr/>
            </p:nvSpPr>
            <p:spPr>
              <a:xfrm>
                <a:off x="1400790" y="955729"/>
                <a:ext cx="5603125" cy="1440331"/>
              </a:xfrm>
              <a:prstGeom prst="rect">
                <a:avLst/>
              </a:prstGeom>
              <a:blipFill>
                <a:blip r:embed="rId2"/>
                <a:stretch>
                  <a:fillRect l="-979" t="-2542" b="-42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4A068A-1934-44D1-AB47-1469018C376D}"/>
                  </a:ext>
                </a:extLst>
              </p:cNvPr>
              <p:cNvSpPr txBox="1"/>
              <p:nvPr/>
            </p:nvSpPr>
            <p:spPr>
              <a:xfrm>
                <a:off x="1400789" y="3536512"/>
                <a:ext cx="6265561"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ℋ</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𝑺</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sub>
                        <m:sup/>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ℛ</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ℛ</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ℛ</m:t>
                                  </m:r>
                                </m:e>
                                <m:sub>
                                  <m:r>
                                    <a:rPr lang="en-US" altLang="zh-CN" b="0" i="1" smtClean="0">
                                      <a:latin typeface="Cambria Math" panose="02040503050406030204" pitchFamily="18" charset="0"/>
                                    </a:rPr>
                                    <m:t>𝑗</m:t>
                                  </m:r>
                                </m:sub>
                              </m:sSub>
                            </m:e>
                          </m:d>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𝑗</m:t>
                              </m:r>
                            </m:sub>
                          </m:sSub>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sub>
                        <m:sup/>
                        <m:e>
                          <m:sSubSup>
                            <m:sSubSupPr>
                              <m:ctrlPr>
                                <a:rPr lang="en-US" altLang="zh-CN" b="0"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e>
                      </m:nary>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ℋ</m:t>
                          </m:r>
                        </m:e>
                      </m:acc>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𝑺</m:t>
                              </m:r>
                            </m:e>
                          </m:acc>
                        </m:e>
                      </m:d>
                    </m:oMath>
                  </m:oMathPara>
                </a14:m>
                <a:endParaRPr lang="zh-CN" altLang="en-US" dirty="0"/>
              </a:p>
            </p:txBody>
          </p:sp>
        </mc:Choice>
        <mc:Fallback xmlns="">
          <p:sp>
            <p:nvSpPr>
              <p:cNvPr id="5" name="文本框 4">
                <a:extLst>
                  <a:ext uri="{FF2B5EF4-FFF2-40B4-BE49-F238E27FC236}">
                    <a16:creationId xmlns:a16="http://schemas.microsoft.com/office/drawing/2014/main" id="{954A068A-1934-44D1-AB47-1469018C376D}"/>
                  </a:ext>
                </a:extLst>
              </p:cNvPr>
              <p:cNvSpPr txBox="1">
                <a:spLocks noRot="1" noChangeAspect="1" noMove="1" noResize="1" noEditPoints="1" noAdjustHandles="1" noChangeArrowheads="1" noChangeShapeType="1" noTextEdit="1"/>
              </p:cNvSpPr>
              <p:nvPr/>
            </p:nvSpPr>
            <p:spPr>
              <a:xfrm>
                <a:off x="1400789" y="3536512"/>
                <a:ext cx="6265561" cy="7035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74D888-8F9C-4DFF-9491-5199669E0903}"/>
                  </a:ext>
                </a:extLst>
              </p:cNvPr>
              <p:cNvSpPr txBox="1"/>
              <p:nvPr/>
            </p:nvSpPr>
            <p:spPr>
              <a:xfrm>
                <a:off x="7839990" y="3540444"/>
                <a:ext cx="1516184" cy="637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00CC"/>
                              </a:solidFill>
                              <a:latin typeface="Cambria Math" panose="02040503050406030204" pitchFamily="18" charset="0"/>
                            </a:rPr>
                          </m:ctrlPr>
                        </m:sSubPr>
                        <m:e>
                          <m:acc>
                            <m:accPr>
                              <m:chr m:val="̃"/>
                              <m:ctrlPr>
                                <a:rPr lang="zh-CN" altLang="en-US" i="1" smtClean="0">
                                  <a:solidFill>
                                    <a:srgbClr val="0000CC"/>
                                  </a:solidFill>
                                  <a:latin typeface="Cambria Math" panose="02040503050406030204" pitchFamily="18" charset="0"/>
                                </a:rPr>
                              </m:ctrlPr>
                            </m:accPr>
                            <m:e>
                              <m:r>
                                <a:rPr lang="en-US" altLang="zh-CN" b="1" i="1" smtClean="0">
                                  <a:solidFill>
                                    <a:srgbClr val="0000CC"/>
                                  </a:solidFill>
                                  <a:latin typeface="Cambria Math" panose="02040503050406030204" pitchFamily="18" charset="0"/>
                                </a:rPr>
                                <m:t>𝑺</m:t>
                              </m:r>
                            </m:e>
                          </m:acc>
                        </m:e>
                        <m:sub>
                          <m:r>
                            <a:rPr lang="en-US" altLang="zh-CN" b="0" i="1" smtClean="0">
                              <a:solidFill>
                                <a:srgbClr val="0000CC"/>
                              </a:solidFill>
                              <a:latin typeface="Cambria Math" panose="02040503050406030204" pitchFamily="18" charset="0"/>
                            </a:rPr>
                            <m:t>𝑗</m:t>
                          </m:r>
                        </m:sub>
                      </m:sSub>
                      <m:r>
                        <a:rPr lang="en-US" altLang="zh-CN" b="0" i="1" smtClean="0">
                          <a:solidFill>
                            <a:srgbClr val="0000CC"/>
                          </a:solidFill>
                          <a:latin typeface="Cambria Math" panose="02040503050406030204" pitchFamily="18" charset="0"/>
                        </a:rPr>
                        <m:t>=</m:t>
                      </m:r>
                      <m:sSub>
                        <m:sSubPr>
                          <m:ctrlPr>
                            <a:rPr lang="en-US" altLang="zh-CN" b="0" i="1" smtClean="0">
                              <a:solidFill>
                                <a:srgbClr val="0000CC"/>
                              </a:solidFill>
                              <a:latin typeface="Cambria Math" panose="02040503050406030204" pitchFamily="18" charset="0"/>
                            </a:rPr>
                          </m:ctrlPr>
                        </m:sSubPr>
                        <m:e>
                          <m:sSub>
                            <m:sSubPr>
                              <m:ctrlPr>
                                <a:rPr lang="en-US" altLang="zh-CN" b="0" i="1" smtClean="0">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ℛ</m:t>
                              </m:r>
                            </m:e>
                            <m:sub>
                              <m:r>
                                <a:rPr lang="en-US" altLang="zh-CN" b="0" i="1" smtClean="0">
                                  <a:solidFill>
                                    <a:srgbClr val="0000CC"/>
                                  </a:solidFill>
                                  <a:latin typeface="Cambria Math" panose="02040503050406030204" pitchFamily="18" charset="0"/>
                                </a:rPr>
                                <m:t>𝑗</m:t>
                              </m:r>
                            </m:sub>
                          </m:sSub>
                          <m:r>
                            <a:rPr lang="en-US" altLang="zh-CN" b="1" i="1" smtClean="0">
                              <a:solidFill>
                                <a:srgbClr val="0000CC"/>
                              </a:solidFill>
                              <a:latin typeface="Cambria Math" panose="02040503050406030204" pitchFamily="18" charset="0"/>
                            </a:rPr>
                            <m:t>𝑺</m:t>
                          </m:r>
                        </m:e>
                        <m:sub>
                          <m:r>
                            <a:rPr lang="en-US" altLang="zh-CN" b="0" i="1" smtClean="0">
                              <a:solidFill>
                                <a:srgbClr val="0000CC"/>
                              </a:solidFill>
                              <a:latin typeface="Cambria Math" panose="02040503050406030204" pitchFamily="18" charset="0"/>
                            </a:rPr>
                            <m:t>𝑗</m:t>
                          </m:r>
                        </m:sub>
                      </m:sSub>
                    </m:oMath>
                  </m:oMathPara>
                </a14:m>
                <a:endParaRPr lang="en-US" altLang="zh-CN" b="0" i="1" dirty="0">
                  <a:solidFill>
                    <a:srgbClr val="0000CC"/>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solidFill>
                                <a:srgbClr val="0000CC"/>
                              </a:solidFill>
                              <a:latin typeface="Cambria Math" panose="02040503050406030204" pitchFamily="18" charset="0"/>
                            </a:rPr>
                          </m:ctrlPr>
                        </m:sSubPr>
                        <m:e>
                          <m:acc>
                            <m:accPr>
                              <m:chr m:val="̃"/>
                              <m:ctrlPr>
                                <a:rPr lang="zh-CN" altLang="en-US" i="1">
                                  <a:solidFill>
                                    <a:srgbClr val="0000CC"/>
                                  </a:solidFill>
                                  <a:latin typeface="Cambria Math" panose="02040503050406030204" pitchFamily="18" charset="0"/>
                                </a:rPr>
                              </m:ctrlPr>
                            </m:accPr>
                            <m:e>
                              <m:r>
                                <a:rPr lang="en-US" altLang="zh-CN" i="1">
                                  <a:solidFill>
                                    <a:srgbClr val="0000CC"/>
                                  </a:solidFill>
                                  <a:latin typeface="Cambria Math" panose="02040503050406030204" pitchFamily="18" charset="0"/>
                                </a:rPr>
                                <m:t>𝐻</m:t>
                              </m:r>
                            </m:e>
                          </m:acc>
                        </m:e>
                        <m:sub>
                          <m:r>
                            <a:rPr lang="en-US" altLang="zh-CN" i="1">
                              <a:solidFill>
                                <a:srgbClr val="0000CC"/>
                              </a:solidFill>
                              <a:latin typeface="Cambria Math" panose="02040503050406030204" pitchFamily="18" charset="0"/>
                            </a:rPr>
                            <m:t>𝑖𝑗</m:t>
                          </m:r>
                        </m:sub>
                      </m:sSub>
                      <m:r>
                        <a:rPr lang="en-US" altLang="zh-CN" i="1">
                          <a:solidFill>
                            <a:srgbClr val="0000CC"/>
                          </a:solidFill>
                          <a:latin typeface="Cambria Math" panose="02040503050406030204" pitchFamily="18" charset="0"/>
                        </a:rPr>
                        <m:t>=</m:t>
                      </m:r>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ℛ</m:t>
                          </m:r>
                        </m:e>
                        <m:sub>
                          <m:r>
                            <a:rPr lang="en-US" altLang="zh-CN" i="1">
                              <a:solidFill>
                                <a:srgbClr val="0000CC"/>
                              </a:solidFill>
                              <a:latin typeface="Cambria Math" panose="02040503050406030204" pitchFamily="18" charset="0"/>
                            </a:rPr>
                            <m:t>𝑖</m:t>
                          </m:r>
                        </m:sub>
                      </m:sSub>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𝐻</m:t>
                          </m:r>
                        </m:e>
                        <m:sub>
                          <m:r>
                            <a:rPr lang="en-US" altLang="zh-CN" i="1">
                              <a:solidFill>
                                <a:srgbClr val="0000CC"/>
                              </a:solidFill>
                              <a:latin typeface="Cambria Math" panose="02040503050406030204" pitchFamily="18" charset="0"/>
                            </a:rPr>
                            <m:t>𝑖𝑗</m:t>
                          </m:r>
                        </m:sub>
                      </m:sSub>
                      <m:sSubSup>
                        <m:sSubSupPr>
                          <m:ctrlPr>
                            <a:rPr lang="en-US" altLang="zh-CN" i="1">
                              <a:solidFill>
                                <a:srgbClr val="0000CC"/>
                              </a:solidFill>
                              <a:latin typeface="Cambria Math" panose="02040503050406030204" pitchFamily="18" charset="0"/>
                            </a:rPr>
                          </m:ctrlPr>
                        </m:sSubSupPr>
                        <m:e>
                          <m:r>
                            <a:rPr lang="en-US" altLang="zh-CN" i="1">
                              <a:solidFill>
                                <a:srgbClr val="0000CC"/>
                              </a:solidFill>
                              <a:latin typeface="Cambria Math" panose="02040503050406030204" pitchFamily="18" charset="0"/>
                            </a:rPr>
                            <m:t>ℛ</m:t>
                          </m:r>
                        </m:e>
                        <m:sub>
                          <m:r>
                            <a:rPr lang="en-US" altLang="zh-CN" i="1">
                              <a:solidFill>
                                <a:srgbClr val="0000CC"/>
                              </a:solidFill>
                              <a:latin typeface="Cambria Math" panose="02040503050406030204" pitchFamily="18" charset="0"/>
                            </a:rPr>
                            <m:t>𝑗</m:t>
                          </m:r>
                        </m:sub>
                        <m:sup>
                          <m:r>
                            <a:rPr lang="en-US" altLang="zh-CN" i="1">
                              <a:solidFill>
                                <a:srgbClr val="0000CC"/>
                              </a:solidFill>
                              <a:latin typeface="Cambria Math" panose="02040503050406030204" pitchFamily="18" charset="0"/>
                            </a:rPr>
                            <m:t>𝑇</m:t>
                          </m:r>
                        </m:sup>
                      </m:sSubSup>
                    </m:oMath>
                  </m:oMathPara>
                </a14:m>
                <a:endParaRPr lang="zh-CN" altLang="en-US" dirty="0">
                  <a:solidFill>
                    <a:srgbClr val="0000CC"/>
                  </a:solidFill>
                </a:endParaRPr>
              </a:p>
            </p:txBody>
          </p:sp>
        </mc:Choice>
        <mc:Fallback xmlns="">
          <p:sp>
            <p:nvSpPr>
              <p:cNvPr id="6" name="文本框 5">
                <a:extLst>
                  <a:ext uri="{FF2B5EF4-FFF2-40B4-BE49-F238E27FC236}">
                    <a16:creationId xmlns:a16="http://schemas.microsoft.com/office/drawing/2014/main" id="{8674D888-8F9C-4DFF-9491-5199669E0903}"/>
                  </a:ext>
                </a:extLst>
              </p:cNvPr>
              <p:cNvSpPr txBox="1">
                <a:spLocks noRot="1" noChangeAspect="1" noMove="1" noResize="1" noEditPoints="1" noAdjustHandles="1" noChangeArrowheads="1" noChangeShapeType="1" noTextEdit="1"/>
              </p:cNvSpPr>
              <p:nvPr/>
            </p:nvSpPr>
            <p:spPr>
              <a:xfrm>
                <a:off x="7839990" y="3540444"/>
                <a:ext cx="1516184" cy="637803"/>
              </a:xfrm>
              <a:prstGeom prst="rect">
                <a:avLst/>
              </a:prstGeom>
              <a:blipFill>
                <a:blip r:embed="rId4"/>
                <a:stretch>
                  <a:fillRect l="-3213" t="-11538" r="-1205" b="-12500"/>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DA54A33B-D37C-476A-9F51-62074DF7A07B}"/>
              </a:ext>
            </a:extLst>
          </p:cNvPr>
          <p:cNvGrpSpPr/>
          <p:nvPr/>
        </p:nvGrpSpPr>
        <p:grpSpPr>
          <a:xfrm>
            <a:off x="1400790" y="2514782"/>
            <a:ext cx="7701976" cy="880370"/>
            <a:chOff x="669635" y="2062042"/>
            <a:chExt cx="7701976" cy="88037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4CB38B-4E38-41CF-9ABD-F6482A6B84C0}"/>
                    </a:ext>
                  </a:extLst>
                </p:cNvPr>
                <p:cNvSpPr txBox="1"/>
                <p:nvPr/>
              </p:nvSpPr>
              <p:spPr>
                <a:xfrm>
                  <a:off x="669635" y="2062043"/>
                  <a:ext cx="2401107"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m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a:rPr lang="en-US" altLang="zh-CN" b="0" i="1" smtClean="0">
                                      <a:latin typeface="Cambria Math" panose="02040503050406030204" pitchFamily="18" charset="0"/>
                                    </a:rPr>
                                    <m:t>𝐽</m:t>
                                  </m:r>
                                </m:e>
                                <m:e>
                                  <m:r>
                                    <m:rPr>
                                      <m:sty m:val="p"/>
                                    </m:rPr>
                                    <a:rPr lang="en-US" altLang="zh-CN" b="0" i="0" smtClean="0">
                                      <a:latin typeface="Cambria Math" panose="02040503050406030204" pitchFamily="18" charset="0"/>
                                    </a:rPr>
                                    <m:t>Γ</m:t>
                                  </m:r>
                                </m:e>
                              </m:m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m:rPr>
                                      <m:sty m:val="p"/>
                                    </m:rPr>
                                    <a:rPr lang="en-US" altLang="zh-CN" b="0" i="0" smtClean="0">
                                      <a:latin typeface="Cambria Math" panose="02040503050406030204" pitchFamily="18" charset="0"/>
                                    </a:rPr>
                                    <m:t>Γ</m:t>
                                  </m:r>
                                </m:e>
                                <m:e>
                                  <m:r>
                                    <a:rPr lang="en-US" altLang="zh-CN" b="0" i="1" smtClean="0">
                                      <a:latin typeface="Cambria Math" panose="02040503050406030204" pitchFamily="18" charset="0"/>
                                    </a:rPr>
                                    <m:t>𝐽</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94CB38B-4E38-41CF-9ABD-F6482A6B84C0}"/>
                    </a:ext>
                  </a:extLst>
                </p:cNvPr>
                <p:cNvSpPr txBox="1">
                  <a:spLocks noRot="1" noChangeAspect="1" noMove="1" noResize="1" noEditPoints="1" noAdjustHandles="1" noChangeArrowheads="1" noChangeShapeType="1" noTextEdit="1"/>
                </p:cNvSpPr>
                <p:nvPr/>
              </p:nvSpPr>
              <p:spPr>
                <a:xfrm>
                  <a:off x="669635" y="2062043"/>
                  <a:ext cx="2401107" cy="8803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027697E-47AA-4021-89C5-4166214EF4DF}"/>
                    </a:ext>
                  </a:extLst>
                </p:cNvPr>
                <p:cNvSpPr txBox="1"/>
                <p:nvPr/>
              </p:nvSpPr>
              <p:spPr>
                <a:xfrm>
                  <a:off x="3333888" y="2062043"/>
                  <a:ext cx="2408736"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𝐽</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m:rPr>
                                      <m:sty m:val="p"/>
                                    </m:rPr>
                                    <a:rPr lang="en-US" altLang="zh-CN" b="0" i="0" smtClean="0">
                                      <a:latin typeface="Cambria Math" panose="02040503050406030204" pitchFamily="18" charset="0"/>
                                    </a:rPr>
                                    <m:t>Γ</m:t>
                                  </m:r>
                                </m:e>
                              </m:m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mr>
                              <m:mr>
                                <m:e>
                                  <m:r>
                                    <m:rPr>
                                      <m:sty m:val="p"/>
                                    </m:rPr>
                                    <a:rPr lang="en-US" altLang="zh-CN" b="0" i="0" smtClean="0">
                                      <a:latin typeface="Cambria Math" panose="02040503050406030204" pitchFamily="18" charset="0"/>
                                    </a:rPr>
                                    <m:t>Γ</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a:rPr lang="en-US" altLang="zh-CN" b="0" i="1" smtClean="0">
                                      <a:latin typeface="Cambria Math" panose="02040503050406030204" pitchFamily="18" charset="0"/>
                                    </a:rPr>
                                    <m:t>𝐽</m:t>
                                  </m:r>
                                </m:e>
                              </m:mr>
                            </m:m>
                          </m:e>
                        </m:d>
                      </m:oMath>
                    </m:oMathPara>
                  </a14:m>
                  <a:endParaRPr lang="zh-CN" altLang="en-US" dirty="0"/>
                </a:p>
              </p:txBody>
            </p:sp>
          </mc:Choice>
          <mc:Fallback xmlns="">
            <p:sp>
              <p:nvSpPr>
                <p:cNvPr id="10" name="文本框 9">
                  <a:extLst>
                    <a:ext uri="{FF2B5EF4-FFF2-40B4-BE49-F238E27FC236}">
                      <a16:creationId xmlns:a16="http://schemas.microsoft.com/office/drawing/2014/main" id="{D027697E-47AA-4021-89C5-4166214EF4DF}"/>
                    </a:ext>
                  </a:extLst>
                </p:cNvPr>
                <p:cNvSpPr txBox="1">
                  <a:spLocks noRot="1" noChangeAspect="1" noMove="1" noResize="1" noEditPoints="1" noAdjustHandles="1" noChangeArrowheads="1" noChangeShapeType="1" noTextEdit="1"/>
                </p:cNvSpPr>
                <p:nvPr/>
              </p:nvSpPr>
              <p:spPr>
                <a:xfrm>
                  <a:off x="3333888" y="2062043"/>
                  <a:ext cx="2408736" cy="88036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D1DE348-E16A-4419-BA32-8F84061A46E8}"/>
                    </a:ext>
                  </a:extLst>
                </p:cNvPr>
                <p:cNvSpPr txBox="1"/>
                <p:nvPr/>
              </p:nvSpPr>
              <p:spPr>
                <a:xfrm>
                  <a:off x="5993717" y="2062042"/>
                  <a:ext cx="237789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𝐽</m:t>
                                  </m:r>
                                </m:e>
                                <m:e>
                                  <m:r>
                                    <m:rPr>
                                      <m:sty m:val="p"/>
                                    </m:rPr>
                                    <a:rPr lang="en-US" altLang="zh-CN" b="0" i="0" smtClean="0">
                                      <a:latin typeface="Cambria Math" panose="02040503050406030204" pitchFamily="18" charset="0"/>
                                    </a:rPr>
                                    <m:t>Γ</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mr>
                              <m:mr>
                                <m:e>
                                  <m:r>
                                    <m:rPr>
                                      <m:sty m:val="p"/>
                                    </m:rPr>
                                    <a:rPr lang="en-US" altLang="zh-CN" b="0" i="0" smtClean="0">
                                      <a:latin typeface="Cambria Math" panose="02040503050406030204" pitchFamily="18" charset="0"/>
                                    </a:rPr>
                                    <m:t>Γ</m:t>
                                  </m:r>
                                </m:e>
                                <m:e>
                                  <m:r>
                                    <a:rPr lang="en-US" altLang="zh-CN" b="0" i="1" smtClean="0">
                                      <a:latin typeface="Cambria Math" panose="02040503050406030204" pitchFamily="18" charset="0"/>
                                    </a:rPr>
                                    <m:t>𝐽</m:t>
                                  </m:r>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m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e>
                              </m:mr>
                            </m:m>
                          </m:e>
                        </m:d>
                      </m:oMath>
                    </m:oMathPara>
                  </a14:m>
                  <a:endParaRPr lang="zh-CN" altLang="en-US" dirty="0"/>
                </a:p>
              </p:txBody>
            </p:sp>
          </mc:Choice>
          <mc:Fallback xmlns="">
            <p:sp>
              <p:nvSpPr>
                <p:cNvPr id="11" name="文本框 10">
                  <a:extLst>
                    <a:ext uri="{FF2B5EF4-FFF2-40B4-BE49-F238E27FC236}">
                      <a16:creationId xmlns:a16="http://schemas.microsoft.com/office/drawing/2014/main" id="{1D1DE348-E16A-4419-BA32-8F84061A46E8}"/>
                    </a:ext>
                  </a:extLst>
                </p:cNvPr>
                <p:cNvSpPr txBox="1">
                  <a:spLocks noRot="1" noChangeAspect="1" noMove="1" noResize="1" noEditPoints="1" noAdjustHandles="1" noChangeArrowheads="1" noChangeShapeType="1" noTextEdit="1"/>
                </p:cNvSpPr>
                <p:nvPr/>
              </p:nvSpPr>
              <p:spPr>
                <a:xfrm>
                  <a:off x="5993717" y="2062042"/>
                  <a:ext cx="2377894" cy="880369"/>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AC4C3A5-3FD2-495B-AC15-7FD44483CBEA}"/>
                  </a:ext>
                </a:extLst>
              </p:cNvPr>
              <p:cNvSpPr txBox="1"/>
              <p:nvPr/>
            </p:nvSpPr>
            <p:spPr>
              <a:xfrm>
                <a:off x="1400789" y="4178247"/>
                <a:ext cx="9153721" cy="2333331"/>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GS of </a:t>
                </a:r>
                <a14:m>
                  <m:oMath xmlns:m="http://schemas.openxmlformats.org/officeDocument/2006/math">
                    <m:r>
                      <a:rPr lang="en-US" altLang="zh-CN" b="0" i="1" smtClean="0">
                        <a:latin typeface="Cambria Math" panose="02040503050406030204" pitchFamily="18" charset="0"/>
                      </a:rPr>
                      <m:t>ℋ</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𝑺</m:t>
                        </m:r>
                      </m:e>
                    </m:d>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ℋ</m:t>
                        </m:r>
                      </m:e>
                    </m:acc>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𝑺</m:t>
                            </m:r>
                          </m:e>
                        </m:acc>
                      </m:e>
                    </m:d>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has the same characteristics, except that the configuration of </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𝑺</m:t>
                        </m:r>
                      </m:e>
                    </m:acc>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rotated with respect to </a:t>
                </a:r>
                <a14:m>
                  <m:oMath xmlns:m="http://schemas.openxmlformats.org/officeDocument/2006/math">
                    <m:r>
                      <a:rPr lang="en-US" altLang="zh-CN" b="1" i="1" smtClean="0">
                        <a:latin typeface="Cambria Math" panose="02040503050406030204" pitchFamily="18" charset="0"/>
                      </a:rPr>
                      <m:t>𝑺</m:t>
                    </m:r>
                  </m:oMath>
                </a14:m>
                <a:r>
                  <a:rPr lang="en-US" altLang="zh-CN" dirty="0">
                    <a:latin typeface="Times New Roman" panose="02020603050405020304" pitchFamily="18" charset="0"/>
                    <a:cs typeface="Times New Roman" panose="02020603050405020304" pitchFamily="18" charset="0"/>
                  </a:rPr>
                  <a:t>;</a:t>
                </a:r>
              </a:p>
              <a:p>
                <a:pPr marL="342900" indent="-342900" algn="just">
                  <a:lnSpc>
                    <a:spcPct val="13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𝑖𝑗</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has the same form 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sub>
                    </m:sSub>
                  </m:oMath>
                </a14:m>
                <a:r>
                  <a:rPr lang="en-US" altLang="zh-CN" dirty="0">
                    <a:latin typeface="Times New Roman" panose="02020603050405020304" pitchFamily="18" charset="0"/>
                    <a:cs typeface="Times New Roman" panose="02020603050405020304" pitchFamily="18" charset="0"/>
                  </a:rPr>
                  <a:t>, but the parameters </a:t>
                </a:r>
                <a14:m>
                  <m:oMath xmlns:m="http://schemas.openxmlformats.org/officeDocument/2006/math">
                    <m:r>
                      <a:rPr lang="en-US" altLang="zh-CN" b="0" i="1" smtClean="0">
                        <a:latin typeface="Cambria Math" panose="02040503050406030204" pitchFamily="18" charset="0"/>
                      </a:rPr>
                      <m:t>𝐽𝐾</m:t>
                    </m:r>
                    <m:r>
                      <m:rPr>
                        <m:sty m:val="p"/>
                      </m:rPr>
                      <a:rPr lang="en-US" altLang="zh-CN" b="0" i="0" smtClean="0">
                        <a:latin typeface="Cambria Math" panose="02040503050406030204" pitchFamily="18" charset="0"/>
                      </a:rPr>
                      <m:t>Γ</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replaced by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𝐽</m:t>
                        </m:r>
                      </m:e>
                    </m:acc>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𝐾</m:t>
                        </m:r>
                      </m:e>
                    </m:acc>
                    <m:acc>
                      <m:accPr>
                        <m:chr m:val="̃"/>
                        <m:ctrlPr>
                          <a:rPr lang="en-US" altLang="zh-CN" i="1">
                            <a:latin typeface="Cambria Math" panose="02040503050406030204" pitchFamily="18" charset="0"/>
                          </a:rPr>
                        </m:ctrlPr>
                      </m:accPr>
                      <m:e>
                        <m:r>
                          <m:rPr>
                            <m:sty m:val="p"/>
                          </m:rPr>
                          <a:rPr lang="en-US" altLang="zh-CN" b="0" i="0" smtClean="0">
                            <a:latin typeface="Cambria Math" panose="02040503050406030204" pitchFamily="18" charset="0"/>
                          </a:rPr>
                          <m:t>Γ</m:t>
                        </m:r>
                      </m:e>
                    </m:acc>
                    <m:acc>
                      <m:accPr>
                        <m:chr m:val="̃"/>
                        <m:ctrlPr>
                          <a:rPr lang="en-US" altLang="zh-CN" i="1">
                            <a:latin typeface="Cambria Math" panose="02040503050406030204" pitchFamily="18" charset="0"/>
                          </a:rPr>
                        </m:ctrlPr>
                      </m:acc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0" smtClean="0">
                                <a:latin typeface="Cambria Math" panose="02040503050406030204" pitchFamily="18" charset="0"/>
                              </a:rPr>
                              <m:t>′</m:t>
                            </m:r>
                          </m:sup>
                        </m:sSup>
                      </m:e>
                    </m:acc>
                  </m:oMath>
                </a14:m>
                <a:r>
                  <a:rPr lang="en-US" altLang="zh-CN" dirty="0">
                    <a:latin typeface="Times New Roman" panose="02020603050405020304" pitchFamily="18" charset="0"/>
                    <a:cs typeface="Times New Roman" panose="02020603050405020304" pitchFamily="18" charset="0"/>
                  </a:rPr>
                  <a:t>, then the transformation map the Hamiltonian to itself;</a:t>
                </a:r>
              </a:p>
              <a:p>
                <a:pPr marL="342900" indent="-342900" algn="just">
                  <a:lnSpc>
                    <a:spcPct val="13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These two points in the parameter space are linked by the transformation and knowing the solution at one of the point, we may “rotate” it to the other one.</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FAC4C3A5-3FD2-495B-AC15-7FD44483CBEA}"/>
                  </a:ext>
                </a:extLst>
              </p:cNvPr>
              <p:cNvSpPr txBox="1">
                <a:spLocks noRot="1" noChangeAspect="1" noMove="1" noResize="1" noEditPoints="1" noAdjustHandles="1" noChangeArrowheads="1" noChangeShapeType="1" noTextEdit="1"/>
              </p:cNvSpPr>
              <p:nvPr/>
            </p:nvSpPr>
            <p:spPr>
              <a:xfrm>
                <a:off x="1400789" y="4178247"/>
                <a:ext cx="9153721" cy="2333331"/>
              </a:xfrm>
              <a:prstGeom prst="rect">
                <a:avLst/>
              </a:prstGeom>
              <a:blipFill>
                <a:blip r:embed="rId8"/>
                <a:stretch>
                  <a:fillRect l="-466" r="-1865" b="-208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3673062-3074-48CB-8501-931AAFC1B686}"/>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Dual Transformation</a:t>
            </a:r>
            <a:endParaRPr lang="zh-CN" altLang="en-US" sz="2800" dirty="0">
              <a:latin typeface="Times New Roman" panose="02020603050405020304" pitchFamily="18" charset="0"/>
              <a:cs typeface="Times New Roman" panose="02020603050405020304" pitchFamily="18" charset="0"/>
            </a:endParaRPr>
          </a:p>
        </p:txBody>
      </p:sp>
      <p:cxnSp>
        <p:nvCxnSpPr>
          <p:cNvPr id="16" name="直接连接符 15">
            <a:extLst>
              <a:ext uri="{FF2B5EF4-FFF2-40B4-BE49-F238E27FC236}">
                <a16:creationId xmlns:a16="http://schemas.microsoft.com/office/drawing/2014/main" id="{FBC9BA01-691E-4104-A1D9-32A3728D7C22}"/>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56CE310-1E4D-41D0-A478-7B833D50647A}"/>
              </a:ext>
            </a:extLst>
          </p:cNvPr>
          <p:cNvSpPr txBox="1"/>
          <p:nvPr/>
        </p:nvSpPr>
        <p:spPr>
          <a:xfrm>
            <a:off x="7326336" y="971678"/>
            <a:ext cx="4234774" cy="307777"/>
          </a:xfrm>
          <a:prstGeom prst="rect">
            <a:avLst/>
          </a:prstGeom>
          <a:noFill/>
        </p:spPr>
        <p:txBody>
          <a:bodyPr wrap="square"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https://github.com/wangshiphys/DualTransformation.git</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93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F643534-B437-4729-800D-860E98A06DA6}"/>
              </a:ext>
            </a:extLst>
          </p:cNvPr>
          <p:cNvPicPr>
            <a:picLocks noChangeAspect="1"/>
          </p:cNvPicPr>
          <p:nvPr/>
        </p:nvPicPr>
        <p:blipFill rotWithShape="1">
          <a:blip r:embed="rId2"/>
          <a:srcRect l="149" t="4095" r="25524" b="6024"/>
          <a:stretch/>
        </p:blipFill>
        <p:spPr>
          <a:xfrm>
            <a:off x="7792253" y="2120329"/>
            <a:ext cx="2537926" cy="261734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4E36C15-C566-467B-A383-D54F62B1FFE7}"/>
                  </a:ext>
                </a:extLst>
              </p:cNvPr>
              <p:cNvSpPr txBox="1"/>
              <p:nvPr/>
            </p:nvSpPr>
            <p:spPr>
              <a:xfrm>
                <a:off x="1252773" y="820683"/>
                <a:ext cx="6295891" cy="4413901"/>
              </a:xfrm>
              <a:prstGeom prst="rect">
                <a:avLst/>
              </a:prstGeom>
              <a:noFill/>
            </p:spPr>
            <p:txBody>
              <a:bodyPr wrap="square" rtlCol="0">
                <a:spAutoFit/>
              </a:bodyPr>
              <a:lstStyle/>
              <a:p>
                <a:pPr algn="just">
                  <a:lnSpc>
                    <a:spcPct val="120000"/>
                  </a:lnSpc>
                  <a:spcBef>
                    <a:spcPts val="600"/>
                  </a:spcBef>
                </a:pPr>
                <a:r>
                  <a:rPr lang="en-US" altLang="zh-CN" dirty="0">
                    <a:latin typeface="Times New Roman" panose="02020603050405020304" pitchFamily="18" charset="0"/>
                    <a:cs typeface="Times New Roman" panose="02020603050405020304" pitchFamily="18" charset="0"/>
                  </a:rPr>
                  <a:t>Dual transformation: </a:t>
                </a:r>
                <a14:m>
                  <m:oMath xmlns:m="http://schemas.openxmlformats.org/officeDocument/2006/math">
                    <m:sSub>
                      <m:sSubPr>
                        <m:ctrlPr>
                          <a:rPr lang="en-US" altLang="zh-CN" b="1"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𝓣</m:t>
                        </m:r>
                      </m:e>
                      <m:sub>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𝟏</m:t>
                        </m:r>
                      </m:sub>
                    </m:sSub>
                  </m:oMath>
                </a14:m>
                <a:endParaRPr lang="en-US" altLang="zh-CN" dirty="0">
                  <a:latin typeface="Times New Roman" panose="02020603050405020304" pitchFamily="18" charset="0"/>
                  <a:cs typeface="Times New Roman" panose="02020603050405020304" pitchFamily="18" charset="0"/>
                </a:endParaRPr>
              </a:p>
              <a:p>
                <a:pPr marL="742950" lvl="1" indent="-285750" algn="just">
                  <a:lnSpc>
                    <a:spcPct val="120000"/>
                  </a:lnSpc>
                  <a:spcBef>
                    <a:spcPts val="600"/>
                  </a:spcBef>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terms of the spins, the transformation is simply a global </a:t>
                </a:r>
                <a14:m>
                  <m:oMath xmlns:m="http://schemas.openxmlformats.org/officeDocument/2006/math">
                    <m:r>
                      <a:rPr lang="en-US" altLang="zh-CN" b="0" i="1" smtClean="0">
                        <a:latin typeface="Cambria Math" panose="02040503050406030204" pitchFamily="18" charset="0"/>
                      </a:rPr>
                      <m:t>𝜋</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rotation about the </a:t>
                </a:r>
                <a14:m>
                  <m:oMath xmlns:m="http://schemas.openxmlformats.org/officeDocument/2006/math">
                    <m:r>
                      <a:rPr lang="en-US" altLang="zh-CN" b="0" i="1" smtClean="0">
                        <a:latin typeface="Cambria Math" panose="02040503050406030204" pitchFamily="18" charset="0"/>
                      </a:rPr>
                      <m:t>[111]</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axis, labeled as </a:t>
                </a:r>
                <a14:m>
                  <m:oMath xmlns:m="http://schemas.openxmlformats.org/officeDocument/2006/math">
                    <m:sSub>
                      <m:sSubPr>
                        <m:ctrlP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0000"/>
                            </a:solidFill>
                            <a:effectLst>
                              <a:outerShdw blurRad="38100" dist="38100" dir="2700000" algn="tl">
                                <a:srgbClr val="000000">
                                  <a:alpha val="43137"/>
                                </a:srgbClr>
                              </a:outerShdw>
                            </a:effectLst>
                            <a:latin typeface="Cambria Math" panose="02040503050406030204" pitchFamily="18" charset="0"/>
                          </a:rPr>
                          <m:t>𝓣</m:t>
                        </m:r>
                      </m:e>
                      <m:sub>
                        <m:r>
                          <a:rPr lang="en-US" altLang="zh-CN" b="1" i="0" smtClean="0">
                            <a:solidFill>
                              <a:srgbClr val="FF0000"/>
                            </a:solidFill>
                            <a:effectLst>
                              <a:outerShdw blurRad="38100" dist="38100" dir="2700000" algn="tl">
                                <a:srgbClr val="000000">
                                  <a:alpha val="43137"/>
                                </a:srgbClr>
                              </a:outerShdw>
                            </a:effectLst>
                            <a:latin typeface="Cambria Math" panose="02040503050406030204" pitchFamily="18" charset="0"/>
                          </a:rPr>
                          <m:t>𝟏</m:t>
                        </m:r>
                      </m:sub>
                    </m:sSub>
                  </m:oMath>
                </a14:m>
                <a:r>
                  <a:rPr lang="en-US" altLang="zh-CN" dirty="0">
                    <a:latin typeface="Times New Roman" panose="02020603050405020304" pitchFamily="18" charset="0"/>
                    <a:cs typeface="Times New Roman" panose="02020603050405020304" pitchFamily="18" charset="0"/>
                  </a:rPr>
                  <a:t>;</a:t>
                </a:r>
              </a:p>
              <a:p>
                <a:pPr marL="742950" lvl="1" indent="-285750">
                  <a:lnSpc>
                    <a:spcPct val="120000"/>
                  </a:lnSpc>
                  <a:spcBef>
                    <a:spcPts val="600"/>
                  </a:spcBef>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spin components transform according to:</a:t>
                </a:r>
              </a:p>
              <a:p>
                <a:pPr lvl="1">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𝑆</m:t>
                                        </m:r>
                                      </m:e>
                                    </m:acc>
                                  </m:e>
                                  <m:sup>
                                    <m:r>
                                      <a:rPr lang="en-US" altLang="zh-CN" b="0" i="1" smtClean="0">
                                        <a:latin typeface="Cambria Math" panose="02040503050406030204" pitchFamily="18" charset="0"/>
                                      </a:rPr>
                                      <m:t>𝑥</m:t>
                                    </m:r>
                                  </m:sup>
                                </m:sSup>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p>
                                    <m:r>
                                      <a:rPr lang="en-US" altLang="zh-CN" b="0" i="1" smtClean="0">
                                        <a:latin typeface="Cambria Math" panose="02040503050406030204" pitchFamily="18" charset="0"/>
                                      </a:rPr>
                                      <m:t>𝑦</m:t>
                                    </m:r>
                                  </m:sup>
                                </m:sSup>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p>
                                    <m:r>
                                      <a:rPr lang="en-US" altLang="zh-CN" b="0" i="1" smtClean="0">
                                        <a:latin typeface="Cambria Math" panose="02040503050406030204" pitchFamily="18" charset="0"/>
                                      </a:rPr>
                                      <m:t>𝑧</m:t>
                                    </m:r>
                                  </m:sup>
                                </m:sSup>
                              </m:e>
                            </m:mr>
                          </m:m>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m:rPr>
                                        <m:brk m:alnAt="7"/>
                                      </m:rPr>
                                      <a:rPr lang="en-US" altLang="zh-CN" b="0" i="1" smtClean="0">
                                        <a:latin typeface="Cambria Math" panose="02040503050406030204" pitchFamily="18" charset="0"/>
                                      </a:rPr>
                                      <m:t>𝑆</m:t>
                                    </m:r>
                                  </m:e>
                                  <m:sup>
                                    <m:r>
                                      <m:rPr>
                                        <m:brk m:alnAt="7"/>
                                      </m:rPr>
                                      <a:rPr lang="en-US" altLang="zh-CN" b="0" i="1" smtClean="0">
                                        <a:latin typeface="Cambria Math" panose="02040503050406030204" pitchFamily="18" charset="0"/>
                                      </a:rPr>
                                      <m:t>𝑥</m:t>
                                    </m:r>
                                  </m:sup>
                                </m:sSup>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𝑦</m:t>
                                    </m:r>
                                  </m:sup>
                                </m:sSup>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𝑧</m:t>
                                    </m:r>
                                  </m:sup>
                                </m:sSup>
                              </m:e>
                            </m:mr>
                          </m:m>
                        </m:e>
                      </m:d>
                    </m:oMath>
                  </m:oMathPara>
                </a14:m>
                <a:endParaRPr lang="en-US" altLang="zh-CN" dirty="0">
                  <a:latin typeface="Times New Roman" panose="02020603050405020304" pitchFamily="18" charset="0"/>
                  <a:cs typeface="Times New Roman" panose="02020603050405020304" pitchFamily="18" charset="0"/>
                </a:endParaRPr>
              </a:p>
              <a:p>
                <a:pPr marL="741600" lvl="1">
                  <a:lnSpc>
                    <a:spcPct val="120000"/>
                  </a:lnSpc>
                </a:pPr>
                <a:r>
                  <a:rPr lang="en-US" altLang="zh-CN" dirty="0">
                    <a:latin typeface="Times New Roman" panose="02020603050405020304" pitchFamily="18" charset="0"/>
                    <a:cs typeface="Times New Roman" panose="02020603050405020304" pitchFamily="18" charset="0"/>
                  </a:rPr>
                  <a:t>and parameters transform according to:</a:t>
                </a:r>
              </a:p>
              <a:p>
                <a:pPr lvl="1">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𝐽</m:t>
                                          </m:r>
                                        </m:e>
                                      </m:acc>
                                    </m:e>
                                  </m:m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𝐾</m:t>
                                          </m:r>
                                        </m:e>
                                      </m:acc>
                                    </m:e>
                                  </m:mr>
                                </m:m>
                              </m:e>
                            </m:mr>
                            <m:mr>
                              <m:e>
                                <m:m>
                                  <m:mPr>
                                    <m:mcs>
                                      <m:mc>
                                        <m:mcPr>
                                          <m:count m:val="1"/>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m:rPr>
                                              <m:sty m:val="p"/>
                                            </m:rPr>
                                            <a:rPr lang="en-US" altLang="zh-CN" b="0" i="0" smtClean="0">
                                              <a:latin typeface="Cambria Math" panose="02040503050406030204" pitchFamily="18" charset="0"/>
                                            </a:rPr>
                                            <m:t>Γ</m:t>
                                          </m:r>
                                        </m:e>
                                      </m:acc>
                                    </m:e>
                                  </m:mr>
                                  <m:mr>
                                    <m:e>
                                      <m:acc>
                                        <m:accPr>
                                          <m:chr m:val="̃"/>
                                          <m:ctrlPr>
                                            <a:rPr lang="en-US" altLang="zh-CN" i="1" smtClean="0">
                                              <a:latin typeface="Cambria Math" panose="02040503050406030204" pitchFamily="18" charset="0"/>
                                            </a:rPr>
                                          </m:ctrlPr>
                                        </m:acc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acc>
                                    </m:e>
                                  </m:mr>
                                </m:m>
                              </m:e>
                            </m:mr>
                          </m:m>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9</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12</m:t>
                                      </m:r>
                                    </m:e>
                                    <m:e>
                                      <m:r>
                                        <a:rPr lang="en-US" altLang="zh-CN" b="0" i="1" smtClean="0">
                                          <a:latin typeface="Cambria Math" panose="02040503050406030204" pitchFamily="18" charset="0"/>
                                        </a:rPr>
                                        <m:t>−12</m:t>
                                      </m:r>
                                    </m:e>
                                  </m:mr>
                                </m:m>
                              </m:e>
                            </m:m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7</m:t>
                                      </m:r>
                                    </m:e>
                                  </m:mr>
                                </m:m>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𝐽</m:t>
                                      </m:r>
                                    </m:e>
                                  </m:mr>
                                  <m:mr>
                                    <m:e>
                                      <m:r>
                                        <a:rPr lang="en-US" altLang="zh-CN" b="0" i="1" smtClean="0">
                                          <a:latin typeface="Cambria Math" panose="02040503050406030204" pitchFamily="18" charset="0"/>
                                        </a:rPr>
                                        <m:t>𝐾</m:t>
                                      </m:r>
                                    </m:e>
                                  </m:mr>
                                </m:m>
                              </m:e>
                            </m:mr>
                            <m:mr>
                              <m:e>
                                <m:m>
                                  <m:mPr>
                                    <m:mcs>
                                      <m:mc>
                                        <m:mcPr>
                                          <m:count m:val="1"/>
                                          <m:mcJc m:val="center"/>
                                        </m:mcPr>
                                      </m:mc>
                                    </m:mcs>
                                    <m:ctrlPr>
                                      <a:rPr lang="en-US" altLang="zh-CN" b="0" i="1" smtClean="0">
                                        <a:latin typeface="Cambria Math" panose="02040503050406030204" pitchFamily="18" charset="0"/>
                                      </a:rPr>
                                    </m:ctrlPr>
                                  </m:mPr>
                                  <m:mr>
                                    <m:e>
                                      <m:r>
                                        <m:rPr>
                                          <m:sty m:val="p"/>
                                        </m:rPr>
                                        <a:rPr lang="en-US" altLang="zh-CN" b="0" i="0" smtClean="0">
                                          <a:latin typeface="Cambria Math" panose="02040503050406030204" pitchFamily="18" charset="0"/>
                                        </a:rPr>
                                        <m:t>Γ</m:t>
                                      </m:r>
                                    </m:e>
                                  </m:m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e>
                                  </m:mr>
                                </m:m>
                              </m:e>
                            </m:mr>
                          </m:m>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84E36C15-C566-467B-A383-D54F62B1FFE7}"/>
                  </a:ext>
                </a:extLst>
              </p:cNvPr>
              <p:cNvSpPr txBox="1">
                <a:spLocks noRot="1" noChangeAspect="1" noMove="1" noResize="1" noEditPoints="1" noAdjustHandles="1" noChangeArrowheads="1" noChangeShapeType="1" noTextEdit="1"/>
              </p:cNvSpPr>
              <p:nvPr/>
            </p:nvSpPr>
            <p:spPr>
              <a:xfrm>
                <a:off x="1252773" y="820683"/>
                <a:ext cx="6295891" cy="4413901"/>
              </a:xfrm>
              <a:prstGeom prst="rect">
                <a:avLst/>
              </a:prstGeom>
              <a:blipFill>
                <a:blip r:embed="rId3"/>
                <a:stretch>
                  <a:fillRect l="-872" t="-138" r="-8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508D70-90A6-4554-B58B-DE4BC21338FA}"/>
                  </a:ext>
                </a:extLst>
              </p:cNvPr>
              <p:cNvSpPr txBox="1"/>
              <p:nvPr/>
            </p:nvSpPr>
            <p:spPr>
              <a:xfrm>
                <a:off x="1252773" y="5234584"/>
                <a:ext cx="10227480" cy="980525"/>
              </a:xfrm>
              <a:prstGeom prst="rect">
                <a:avLst/>
              </a:prstGeom>
              <a:noFill/>
            </p:spPr>
            <p:txBody>
              <a:bodyPr wrap="none" lIns="0" tIns="0" rIns="0" bIns="0" rtlCol="0">
                <a:spAutoFit/>
              </a:bodyPr>
              <a:lstStyle/>
              <a:p>
                <a:r>
                  <a:rPr lang="en-US" altLang="zh-CN" b="0" dirty="0">
                    <a:latin typeface="Cambria Math" panose="02040503050406030204" pitchFamily="18" charset="0"/>
                  </a:rPr>
                  <a:t>Under this transformation, the model Hamiltonian become the following form:</a:t>
                </a:r>
              </a:p>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r>
                            <a:rPr lang="en-US" altLang="zh-CN" b="0" i="1" smtClean="0">
                              <a:latin typeface="Cambria Math" panose="02040503050406030204" pitchFamily="18" charset="0"/>
                            </a:rPr>
                            <m:t>𝛾</m:t>
                          </m:r>
                        </m:sub>
                        <m:sup/>
                        <m:e>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𝐽</m:t>
                                  </m:r>
                                </m:e>
                              </m:acc>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𝐾</m:t>
                                  </m:r>
                                </m:e>
                              </m:acc>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𝛾</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𝛾</m:t>
                                  </m:r>
                                </m:sup>
                              </m:sSubSup>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r>
                            <a:rPr lang="en-US" altLang="zh-CN" b="0" i="1" smtClean="0">
                              <a:latin typeface="Cambria Math" panose="02040503050406030204" pitchFamily="18" charset="0"/>
                            </a:rPr>
                            <m:t>𝛾</m:t>
                          </m:r>
                        </m:sub>
                        <m:sup/>
                        <m:e>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Γ</m:t>
                                  </m:r>
                                </m:e>
                              </m:acc>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𝛼</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𝛽</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𝛽</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𝛼</m:t>
                                      </m:r>
                                    </m:sup>
                                  </m:sSub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Γ</m:t>
                                      </m:r>
                                    </m:e>
                                  </m:acc>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𝛾</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𝛼</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𝛼</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𝛾</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𝛽</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𝛽</m:t>
                                      </m:r>
                                    </m:sup>
                                  </m:sSubSup>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𝛾</m:t>
                                      </m:r>
                                    </m:sup>
                                  </m:sSubSup>
                                </m:e>
                              </m:d>
                            </m:e>
                          </m:d>
                        </m:e>
                      </m:nary>
                    </m:oMath>
                  </m:oMathPara>
                </a14:m>
                <a:endParaRPr lang="zh-CN" altLang="en-US" dirty="0"/>
              </a:p>
            </p:txBody>
          </p:sp>
        </mc:Choice>
        <mc:Fallback xmlns="">
          <p:sp>
            <p:nvSpPr>
              <p:cNvPr id="7" name="文本框 6">
                <a:extLst>
                  <a:ext uri="{FF2B5EF4-FFF2-40B4-BE49-F238E27FC236}">
                    <a16:creationId xmlns:a16="http://schemas.microsoft.com/office/drawing/2014/main" id="{D4508D70-90A6-4554-B58B-DE4BC21338FA}"/>
                  </a:ext>
                </a:extLst>
              </p:cNvPr>
              <p:cNvSpPr txBox="1">
                <a:spLocks noRot="1" noChangeAspect="1" noMove="1" noResize="1" noEditPoints="1" noAdjustHandles="1" noChangeArrowheads="1" noChangeShapeType="1" noTextEdit="1"/>
              </p:cNvSpPr>
              <p:nvPr/>
            </p:nvSpPr>
            <p:spPr>
              <a:xfrm>
                <a:off x="1252773" y="5234584"/>
                <a:ext cx="10227480" cy="980525"/>
              </a:xfrm>
              <a:prstGeom prst="rect">
                <a:avLst/>
              </a:prstGeom>
              <a:blipFill>
                <a:blip r:embed="rId4"/>
                <a:stretch>
                  <a:fillRect l="-1431" t="-869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905D195-6CB9-4E32-A0B8-86044FD8BA72}"/>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Dual Transformation</a:t>
            </a:r>
            <a:endParaRPr lang="zh-CN" altLang="en-US" sz="2800" dirty="0">
              <a:latin typeface="Times New Roman" panose="02020603050405020304" pitchFamily="18" charset="0"/>
              <a:cs typeface="Times New Roman" panose="02020603050405020304" pitchFamily="18" charset="0"/>
            </a:endParaRPr>
          </a:p>
        </p:txBody>
      </p:sp>
      <p:cxnSp>
        <p:nvCxnSpPr>
          <p:cNvPr id="11" name="直接连接符 10">
            <a:extLst>
              <a:ext uri="{FF2B5EF4-FFF2-40B4-BE49-F238E27FC236}">
                <a16:creationId xmlns:a16="http://schemas.microsoft.com/office/drawing/2014/main" id="{0AF65610-82D6-49B4-8E37-E4593C2C287D}"/>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3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7AD6A42-60CC-48B8-BA3B-FB7FE8FE6175}"/>
                  </a:ext>
                </a:extLst>
              </p:cNvPr>
              <p:cNvSpPr txBox="1"/>
              <p:nvPr/>
            </p:nvSpPr>
            <p:spPr>
              <a:xfrm>
                <a:off x="809799" y="1195101"/>
                <a:ext cx="4504539"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Four-sublattice transformation: </a:t>
                </a:r>
                <a14:m>
                  <m:oMath xmlns:m="http://schemas.openxmlformats.org/officeDocument/2006/math">
                    <m:sSub>
                      <m:sSubPr>
                        <m:ctrlPr>
                          <a:rPr lang="en-US" altLang="zh-CN" sz="2400" b="1" i="1"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𝓣</m:t>
                        </m:r>
                      </m:e>
                      <m:sub>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𝟒</m:t>
                        </m:r>
                      </m:sub>
                    </m:sSub>
                  </m:oMath>
                </a14:m>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7AD6A42-60CC-48B8-BA3B-FB7FE8FE6175}"/>
                  </a:ext>
                </a:extLst>
              </p:cNvPr>
              <p:cNvSpPr txBox="1">
                <a:spLocks noRot="1" noChangeAspect="1" noMove="1" noResize="1" noEditPoints="1" noAdjustHandles="1" noChangeArrowheads="1" noChangeShapeType="1" noTextEdit="1"/>
              </p:cNvSpPr>
              <p:nvPr/>
            </p:nvSpPr>
            <p:spPr>
              <a:xfrm>
                <a:off x="809799" y="1195101"/>
                <a:ext cx="4504539" cy="461665"/>
              </a:xfrm>
              <a:prstGeom prst="rect">
                <a:avLst/>
              </a:prstGeom>
              <a:blipFill>
                <a:blip r:embed="rId2"/>
                <a:stretch>
                  <a:fillRect l="-1218" t="-10526" b="-2894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DCA43054-48FD-48CD-AFFA-87F68645E389}"/>
              </a:ext>
            </a:extLst>
          </p:cNvPr>
          <p:cNvGrpSpPr/>
          <p:nvPr/>
        </p:nvGrpSpPr>
        <p:grpSpPr>
          <a:xfrm>
            <a:off x="1335860" y="1697608"/>
            <a:ext cx="2462816" cy="1778706"/>
            <a:chOff x="1157867" y="4203205"/>
            <a:chExt cx="2462816" cy="1778706"/>
          </a:xfrm>
        </p:grpSpPr>
        <p:grpSp>
          <p:nvGrpSpPr>
            <p:cNvPr id="6" name="组合 5">
              <a:extLst>
                <a:ext uri="{FF2B5EF4-FFF2-40B4-BE49-F238E27FC236}">
                  <a16:creationId xmlns:a16="http://schemas.microsoft.com/office/drawing/2014/main" id="{043E746A-5BB1-48FF-A76B-AD3AA0CD273D}"/>
                </a:ext>
              </a:extLst>
            </p:cNvPr>
            <p:cNvGrpSpPr/>
            <p:nvPr/>
          </p:nvGrpSpPr>
          <p:grpSpPr>
            <a:xfrm>
              <a:off x="1157867" y="4203205"/>
              <a:ext cx="2462816" cy="765436"/>
              <a:chOff x="1157867" y="4203205"/>
              <a:chExt cx="2462816" cy="765436"/>
            </a:xfrm>
          </p:grpSpPr>
          <p:grpSp>
            <p:nvGrpSpPr>
              <p:cNvPr id="14" name="组合 13">
                <a:extLst>
                  <a:ext uri="{FF2B5EF4-FFF2-40B4-BE49-F238E27FC236}">
                    <a16:creationId xmlns:a16="http://schemas.microsoft.com/office/drawing/2014/main" id="{29F44A36-BD39-414D-84DC-8FFC9E7E8EC4}"/>
                  </a:ext>
                </a:extLst>
              </p:cNvPr>
              <p:cNvGrpSpPr/>
              <p:nvPr/>
            </p:nvGrpSpPr>
            <p:grpSpPr>
              <a:xfrm>
                <a:off x="1157867" y="4203205"/>
                <a:ext cx="1260000" cy="288000"/>
                <a:chOff x="720000" y="2466000"/>
                <a:chExt cx="1260000" cy="288000"/>
              </a:xfrm>
            </p:grpSpPr>
            <p:sp>
              <p:nvSpPr>
                <p:cNvPr id="18" name="椭圆 17">
                  <a:extLst>
                    <a:ext uri="{FF2B5EF4-FFF2-40B4-BE49-F238E27FC236}">
                      <a16:creationId xmlns:a16="http://schemas.microsoft.com/office/drawing/2014/main" id="{5576ABA1-4E3C-49ED-9D4A-9F77AFC1E02A}"/>
                    </a:ext>
                  </a:extLst>
                </p:cNvPr>
                <p:cNvSpPr>
                  <a:spLocks noChangeAspect="1"/>
                </p:cNvSpPr>
                <p:nvPr/>
              </p:nvSpPr>
              <p:spPr>
                <a:xfrm>
                  <a:off x="720000" y="2520000"/>
                  <a:ext cx="180000" cy="180000"/>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448CF75-F7FF-4AA8-A80E-1992258DF206}"/>
                        </a:ext>
                      </a:extLst>
                    </p:cNvPr>
                    <p:cNvSpPr txBox="1"/>
                    <p:nvPr/>
                  </p:nvSpPr>
                  <p:spPr>
                    <a:xfrm>
                      <a:off x="900000" y="2466000"/>
                      <a:ext cx="1080000" cy="288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2BBD1170-8844-492D-A4F1-CBCAAA0353D5}"/>
                        </a:ext>
                      </a:extLst>
                    </p:cNvPr>
                    <p:cNvSpPr txBox="1">
                      <a:spLocks noRot="1" noChangeAspect="1" noMove="1" noResize="1" noEditPoints="1" noAdjustHandles="1" noChangeArrowheads="1" noChangeShapeType="1" noTextEdit="1"/>
                    </p:cNvSpPr>
                    <p:nvPr/>
                  </p:nvSpPr>
                  <p:spPr>
                    <a:xfrm>
                      <a:off x="900000" y="2466000"/>
                      <a:ext cx="1080000" cy="288000"/>
                    </a:xfrm>
                    <a:prstGeom prst="rect">
                      <a:avLst/>
                    </a:prstGeom>
                    <a:blipFill>
                      <a:blip r:embed="rId3"/>
                      <a:stretch>
                        <a:fillRect t="-27660" b="-14894"/>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2A81B6CD-022B-4082-80BA-0DDF55EDFAB1}"/>
                  </a:ext>
                </a:extLst>
              </p:cNvPr>
              <p:cNvGrpSpPr/>
              <p:nvPr/>
            </p:nvGrpSpPr>
            <p:grpSpPr>
              <a:xfrm>
                <a:off x="1157867" y="4664712"/>
                <a:ext cx="2462816" cy="303929"/>
                <a:chOff x="720000" y="2994942"/>
                <a:chExt cx="2462816" cy="303929"/>
              </a:xfrm>
            </p:grpSpPr>
            <p:sp>
              <p:nvSpPr>
                <p:cNvPr id="16" name="椭圆 15">
                  <a:extLst>
                    <a:ext uri="{FF2B5EF4-FFF2-40B4-BE49-F238E27FC236}">
                      <a16:creationId xmlns:a16="http://schemas.microsoft.com/office/drawing/2014/main" id="{539B5AD6-057D-40B1-80A8-671DFC8411E0}"/>
                    </a:ext>
                  </a:extLst>
                </p:cNvPr>
                <p:cNvSpPr>
                  <a:spLocks noChangeAspect="1"/>
                </p:cNvSpPr>
                <p:nvPr/>
              </p:nvSpPr>
              <p:spPr>
                <a:xfrm>
                  <a:off x="720000" y="3048942"/>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087A2CF-DD3E-427C-856C-7CF00BEF2DEC}"/>
                        </a:ext>
                      </a:extLst>
                    </p:cNvPr>
                    <p:cNvSpPr txBox="1"/>
                    <p:nvPr/>
                  </p:nvSpPr>
                  <p:spPr>
                    <a:xfrm>
                      <a:off x="900000" y="2994942"/>
                      <a:ext cx="2282816" cy="303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𝑥</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𝑦</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𝑧</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17" name="文本框 16">
                      <a:extLst>
                        <a:ext uri="{FF2B5EF4-FFF2-40B4-BE49-F238E27FC236}">
                          <a16:creationId xmlns:a16="http://schemas.microsoft.com/office/drawing/2014/main" id="{16F0B967-779A-4622-A6E3-69BC5A65B49D}"/>
                        </a:ext>
                      </a:extLst>
                    </p:cNvPr>
                    <p:cNvSpPr txBox="1">
                      <a:spLocks noRot="1" noChangeAspect="1" noMove="1" noResize="1" noEditPoints="1" noAdjustHandles="1" noChangeArrowheads="1" noChangeShapeType="1" noTextEdit="1"/>
                    </p:cNvSpPr>
                    <p:nvPr/>
                  </p:nvSpPr>
                  <p:spPr>
                    <a:xfrm>
                      <a:off x="900000" y="2994942"/>
                      <a:ext cx="2282816" cy="303929"/>
                    </a:xfrm>
                    <a:prstGeom prst="rect">
                      <a:avLst/>
                    </a:prstGeom>
                    <a:blipFill>
                      <a:blip r:embed="rId4"/>
                      <a:stretch>
                        <a:fillRect t="-22000" b="-28000"/>
                      </a:stretch>
                    </a:blipFill>
                  </p:spPr>
                  <p:txBody>
                    <a:bodyPr/>
                    <a:lstStyle/>
                    <a:p>
                      <a:r>
                        <a:rPr lang="zh-CN" altLang="en-US">
                          <a:noFill/>
                        </a:rPr>
                        <a:t> </a:t>
                      </a:r>
                    </a:p>
                  </p:txBody>
                </p:sp>
              </mc:Fallback>
            </mc:AlternateContent>
          </p:grpSp>
        </p:grpSp>
        <p:grpSp>
          <p:nvGrpSpPr>
            <p:cNvPr id="7" name="组合 6">
              <a:extLst>
                <a:ext uri="{FF2B5EF4-FFF2-40B4-BE49-F238E27FC236}">
                  <a16:creationId xmlns:a16="http://schemas.microsoft.com/office/drawing/2014/main" id="{CD6003D9-FB79-48AE-9AE5-A0F60AE23F0C}"/>
                </a:ext>
              </a:extLst>
            </p:cNvPr>
            <p:cNvGrpSpPr/>
            <p:nvPr/>
          </p:nvGrpSpPr>
          <p:grpSpPr>
            <a:xfrm>
              <a:off x="1157867" y="5180219"/>
              <a:ext cx="2462816" cy="801692"/>
              <a:chOff x="4102694" y="4539112"/>
              <a:chExt cx="2462816" cy="801692"/>
            </a:xfrm>
          </p:grpSpPr>
          <p:grpSp>
            <p:nvGrpSpPr>
              <p:cNvPr id="8" name="组合 7">
                <a:extLst>
                  <a:ext uri="{FF2B5EF4-FFF2-40B4-BE49-F238E27FC236}">
                    <a16:creationId xmlns:a16="http://schemas.microsoft.com/office/drawing/2014/main" id="{9A4F24C1-DBE6-4A0F-8754-88B17170BA8F}"/>
                  </a:ext>
                </a:extLst>
              </p:cNvPr>
              <p:cNvGrpSpPr/>
              <p:nvPr/>
            </p:nvGrpSpPr>
            <p:grpSpPr>
              <a:xfrm>
                <a:off x="4102694" y="4539112"/>
                <a:ext cx="2462816" cy="304186"/>
                <a:chOff x="720000" y="3471847"/>
                <a:chExt cx="2462816" cy="304186"/>
              </a:xfrm>
            </p:grpSpPr>
            <p:sp>
              <p:nvSpPr>
                <p:cNvPr id="12" name="椭圆 11">
                  <a:extLst>
                    <a:ext uri="{FF2B5EF4-FFF2-40B4-BE49-F238E27FC236}">
                      <a16:creationId xmlns:a16="http://schemas.microsoft.com/office/drawing/2014/main" id="{050EC61D-267E-42A5-B8D7-146401C8EF93}"/>
                    </a:ext>
                  </a:extLst>
                </p:cNvPr>
                <p:cNvSpPr>
                  <a:spLocks noChangeAspect="1"/>
                </p:cNvSpPr>
                <p:nvPr/>
              </p:nvSpPr>
              <p:spPr>
                <a:xfrm>
                  <a:off x="720000" y="3532316"/>
                  <a:ext cx="180000" cy="180000"/>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9D997F8-C230-4F2D-B988-4C0C05EC3333}"/>
                        </a:ext>
                      </a:extLst>
                    </p:cNvPr>
                    <p:cNvSpPr txBox="1"/>
                    <p:nvPr/>
                  </p:nvSpPr>
                  <p:spPr>
                    <a:xfrm>
                      <a:off x="900000" y="3471847"/>
                      <a:ext cx="2282816" cy="3041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𝑥</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𝑦</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𝑧</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9017E7EC-B817-40D5-85B5-87417B40B09D}"/>
                        </a:ext>
                      </a:extLst>
                    </p:cNvPr>
                    <p:cNvSpPr txBox="1">
                      <a:spLocks noRot="1" noChangeAspect="1" noMove="1" noResize="1" noEditPoints="1" noAdjustHandles="1" noChangeArrowheads="1" noChangeShapeType="1" noTextEdit="1"/>
                    </p:cNvSpPr>
                    <p:nvPr/>
                  </p:nvSpPr>
                  <p:spPr>
                    <a:xfrm>
                      <a:off x="900000" y="3471847"/>
                      <a:ext cx="2282816" cy="304186"/>
                    </a:xfrm>
                    <a:prstGeom prst="rect">
                      <a:avLst/>
                    </a:prstGeom>
                    <a:blipFill>
                      <a:blip r:embed="rId5"/>
                      <a:stretch>
                        <a:fillRect t="-24000" b="-28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410897DD-D981-4CD0-BCEC-D64C2CE7052B}"/>
                  </a:ext>
                </a:extLst>
              </p:cNvPr>
              <p:cNvGrpSpPr/>
              <p:nvPr/>
            </p:nvGrpSpPr>
            <p:grpSpPr>
              <a:xfrm>
                <a:off x="4102694" y="5024371"/>
                <a:ext cx="2462816" cy="316433"/>
                <a:chOff x="720000" y="4026956"/>
                <a:chExt cx="2462816" cy="316433"/>
              </a:xfrm>
            </p:grpSpPr>
            <p:sp>
              <p:nvSpPr>
                <p:cNvPr id="10" name="椭圆 9">
                  <a:extLst>
                    <a:ext uri="{FF2B5EF4-FFF2-40B4-BE49-F238E27FC236}">
                      <a16:creationId xmlns:a16="http://schemas.microsoft.com/office/drawing/2014/main" id="{214BAF06-28E3-49EB-B2CE-C52F1DEE8546}"/>
                    </a:ext>
                  </a:extLst>
                </p:cNvPr>
                <p:cNvSpPr>
                  <a:spLocks noChangeAspect="1"/>
                </p:cNvSpPr>
                <p:nvPr/>
              </p:nvSpPr>
              <p:spPr>
                <a:xfrm>
                  <a:off x="720000" y="4089049"/>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EFBD990D-972D-461E-89D2-145EE9987F7E}"/>
                        </a:ext>
                      </a:extLst>
                    </p:cNvPr>
                    <p:cNvSpPr txBox="1"/>
                    <p:nvPr/>
                  </p:nvSpPr>
                  <p:spPr>
                    <a:xfrm>
                      <a:off x="900000" y="4026956"/>
                      <a:ext cx="2282816" cy="3164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𝑺</m:t>
                                    </m:r>
                                  </m:e>
                                </m:acc>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𝑥</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𝑦</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𝑧</m:t>
                                </m:r>
                              </m:sup>
                            </m:sSubSup>
                            <m:r>
                              <a:rPr lang="en-US" altLang="zh-CN" b="0" i="1" smtClean="0">
                                <a:latin typeface="Cambria Math" panose="02040503050406030204" pitchFamily="18" charset="0"/>
                              </a:rPr>
                              <m:t>)</m:t>
                            </m:r>
                          </m:oMath>
                        </m:oMathPara>
                      </a14:m>
                      <a:endParaRPr lang="zh-CN" altLang="en-US" dirty="0"/>
                    </a:p>
                  </p:txBody>
                </p:sp>
              </mc:Choice>
              <mc:Fallback>
                <p:sp>
                  <p:nvSpPr>
                    <p:cNvPr id="11" name="文本框 10">
                      <a:extLst>
                        <a:ext uri="{FF2B5EF4-FFF2-40B4-BE49-F238E27FC236}">
                          <a16:creationId xmlns:a16="http://schemas.microsoft.com/office/drawing/2014/main" id="{EFBD990D-972D-461E-89D2-145EE9987F7E}"/>
                        </a:ext>
                      </a:extLst>
                    </p:cNvPr>
                    <p:cNvSpPr txBox="1">
                      <a:spLocks noRot="1" noChangeAspect="1" noMove="1" noResize="1" noEditPoints="1" noAdjustHandles="1" noChangeArrowheads="1" noChangeShapeType="1" noTextEdit="1"/>
                    </p:cNvSpPr>
                    <p:nvPr/>
                  </p:nvSpPr>
                  <p:spPr>
                    <a:xfrm>
                      <a:off x="900000" y="4026956"/>
                      <a:ext cx="2282816" cy="316433"/>
                    </a:xfrm>
                    <a:prstGeom prst="rect">
                      <a:avLst/>
                    </a:prstGeom>
                    <a:blipFill>
                      <a:blip r:embed="rId6"/>
                      <a:stretch>
                        <a:fillRect t="-21154" b="-23077"/>
                      </a:stretch>
                    </a:blipFill>
                  </p:spPr>
                  <p:txBody>
                    <a:bodyPr/>
                    <a:lstStyle/>
                    <a:p>
                      <a:r>
                        <a:rPr lang="zh-CN" altLang="en-US">
                          <a:noFill/>
                        </a:rPr>
                        <a:t> </a:t>
                      </a:r>
                    </a:p>
                  </p:txBody>
                </p:sp>
              </mc:Fallback>
            </mc:AlternateContent>
          </p:grpSp>
        </p:grpSp>
      </p:grpSp>
      <p:grpSp>
        <p:nvGrpSpPr>
          <p:cNvPr id="20" name="组合 19">
            <a:extLst>
              <a:ext uri="{FF2B5EF4-FFF2-40B4-BE49-F238E27FC236}">
                <a16:creationId xmlns:a16="http://schemas.microsoft.com/office/drawing/2014/main" id="{5A72C6EC-5585-4B4A-87D2-051FE80C3BE7}"/>
              </a:ext>
            </a:extLst>
          </p:cNvPr>
          <p:cNvGrpSpPr/>
          <p:nvPr/>
        </p:nvGrpSpPr>
        <p:grpSpPr>
          <a:xfrm>
            <a:off x="6345793" y="1109101"/>
            <a:ext cx="5040000" cy="2520000"/>
            <a:chOff x="919745" y="856968"/>
            <a:chExt cx="5040000" cy="2520000"/>
          </a:xfrm>
        </p:grpSpPr>
        <p:pic>
          <p:nvPicPr>
            <p:cNvPr id="21" name="图片 20">
              <a:extLst>
                <a:ext uri="{FF2B5EF4-FFF2-40B4-BE49-F238E27FC236}">
                  <a16:creationId xmlns:a16="http://schemas.microsoft.com/office/drawing/2014/main" id="{81782C9D-4D3D-4525-9954-12433C771963}"/>
                </a:ext>
              </a:extLst>
            </p:cNvPr>
            <p:cNvPicPr>
              <a:picLocks noChangeAspect="1"/>
            </p:cNvPicPr>
            <p:nvPr/>
          </p:nvPicPr>
          <p:blipFill rotWithShape="1">
            <a:blip r:embed="rId7">
              <a:extLst>
                <a:ext uri="{28A0092B-C50C-407E-A947-70E740481C1C}">
                  <a14:useLocalDpi xmlns:a14="http://schemas.microsoft.com/office/drawing/2010/main" val="0"/>
                </a:ext>
              </a:extLst>
            </a:blip>
            <a:srcRect l="12604" t="20229" r="8670" b="20726"/>
            <a:stretch/>
          </p:blipFill>
          <p:spPr>
            <a:xfrm>
              <a:off x="919745" y="856968"/>
              <a:ext cx="5040000" cy="2520000"/>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54B6453-67DC-499E-8EB1-296981F36A17}"/>
                    </a:ext>
                  </a:extLst>
                </p:cNvPr>
                <p:cNvSpPr txBox="1"/>
                <p:nvPr/>
              </p:nvSpPr>
              <p:spPr>
                <a:xfrm>
                  <a:off x="3100054" y="24124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00054" y="2412441"/>
                  <a:ext cx="185948" cy="276999"/>
                </a:xfrm>
                <a:prstGeom prst="rect">
                  <a:avLst/>
                </a:prstGeom>
                <a:blipFill>
                  <a:blip r:embed="rId8"/>
                  <a:stretch>
                    <a:fillRect l="-20000" r="-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7B69A13-D6C3-432D-9B50-05ED6397D6AE}"/>
                    </a:ext>
                  </a:extLst>
                </p:cNvPr>
                <p:cNvSpPr txBox="1"/>
                <p:nvPr/>
              </p:nvSpPr>
              <p:spPr>
                <a:xfrm>
                  <a:off x="3140482" y="2149633"/>
                  <a:ext cx="2783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140482" y="2149633"/>
                  <a:ext cx="278345" cy="276999"/>
                </a:xfrm>
                <a:prstGeom prst="rect">
                  <a:avLst/>
                </a:prstGeom>
                <a:blipFill>
                  <a:blip r:embed="rId9"/>
                  <a:stretch>
                    <a:fillRect l="-13043" r="-6522" b="-15217"/>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4DD116CC-A9C5-44AD-9FF5-54D014E2D305}"/>
                </a:ext>
              </a:extLst>
            </p:cNvPr>
            <p:cNvSpPr txBox="1"/>
            <p:nvPr/>
          </p:nvSpPr>
          <p:spPr>
            <a:xfrm rot="3600000">
              <a:off x="2796403" y="1902868"/>
              <a:ext cx="109004" cy="276999"/>
            </a:xfrm>
            <a:prstGeom prst="rect">
              <a:avLst/>
            </a:prstGeom>
            <a:noFill/>
          </p:spPr>
          <p:txBody>
            <a:bodyPr wrap="none" lIns="0" tIns="0" rIns="0" bIns="0" rtlCol="0">
              <a:spAutoFit/>
            </a:bodyPr>
            <a:lstStyle/>
            <a:p>
              <a:r>
                <a:rPr lang="en-US" altLang="zh-CN" b="1" dirty="0">
                  <a:solidFill>
                    <a:schemeClr val="accent6"/>
                  </a:solidFill>
                </a:rPr>
                <a:t>y</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2B45F51-C958-4889-8C98-A7A1306DD6D3}"/>
                    </a:ext>
                  </a:extLst>
                </p:cNvPr>
                <p:cNvSpPr txBox="1"/>
                <p:nvPr/>
              </p:nvSpPr>
              <p:spPr>
                <a:xfrm>
                  <a:off x="2480347" y="1993857"/>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480347" y="1993857"/>
                  <a:ext cx="283667" cy="276999"/>
                </a:xfrm>
                <a:prstGeom prst="rect">
                  <a:avLst/>
                </a:prstGeom>
                <a:blipFill>
                  <a:blip r:embed="rId10"/>
                  <a:stretch>
                    <a:fillRect l="-13043" r="-6522" b="-15556"/>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3E345E32-F072-44F7-8A90-3612DD48A4DE}"/>
                </a:ext>
              </a:extLst>
            </p:cNvPr>
            <p:cNvSpPr txBox="1"/>
            <p:nvPr/>
          </p:nvSpPr>
          <p:spPr>
            <a:xfrm rot="18000000">
              <a:off x="2549928" y="2479634"/>
              <a:ext cx="91372" cy="276999"/>
            </a:xfrm>
            <a:prstGeom prst="rect">
              <a:avLst/>
            </a:prstGeom>
            <a:noFill/>
          </p:spPr>
          <p:txBody>
            <a:bodyPr wrap="none" lIns="0" tIns="0" rIns="0" bIns="0" rtlCol="0">
              <a:spAutoFit/>
            </a:bodyPr>
            <a:lstStyle/>
            <a:p>
              <a:r>
                <a:rPr lang="en-US" altLang="zh-CN" b="1" dirty="0">
                  <a:solidFill>
                    <a:schemeClr val="accent1">
                      <a:lumMod val="75000"/>
                    </a:schemeClr>
                  </a:solidFill>
                </a:rPr>
                <a:t>z</a:t>
              </a:r>
              <a:endParaRPr lang="zh-CN" altLang="en-US"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57AA15E-F7A7-40A8-80C4-AE43107AF0C5}"/>
                    </a:ext>
                  </a:extLst>
                </p:cNvPr>
                <p:cNvSpPr txBox="1"/>
                <p:nvPr/>
              </p:nvSpPr>
              <p:spPr>
                <a:xfrm>
                  <a:off x="2745542" y="2617692"/>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745542" y="2617692"/>
                  <a:ext cx="283667" cy="276999"/>
                </a:xfrm>
                <a:prstGeom prst="rect">
                  <a:avLst/>
                </a:prstGeom>
                <a:blipFill>
                  <a:blip r:embed="rId11"/>
                  <a:stretch>
                    <a:fillRect l="-12766" r="-6383" b="-1777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9DEC2F-E7B3-428E-BF23-58E3D82E4AB6}"/>
                  </a:ext>
                </a:extLst>
              </p:cNvPr>
              <p:cNvSpPr txBox="1"/>
              <p:nvPr/>
            </p:nvSpPr>
            <p:spPr>
              <a:xfrm>
                <a:off x="810544" y="4612584"/>
                <a:ext cx="9040182" cy="172457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Combination transformation:</a:t>
                </a:r>
                <a14:m>
                  <m:oMath xmlns:m="http://schemas.openxmlformats.org/officeDocument/2006/math">
                    <m:r>
                      <a:rPr lang="en-US" altLang="zh-CN" sz="2400" b="0" i="0" smtClean="0">
                        <a:solidFill>
                          <a:srgbClr val="FF0000"/>
                        </a:solidFill>
                        <a:latin typeface="Cambria Math" panose="02040503050406030204" pitchFamily="18" charset="0"/>
                        <a:cs typeface="Times New Roman" panose="02020603050405020304" pitchFamily="18" charset="0"/>
                      </a:rPr>
                      <m:t> </m:t>
                    </m:r>
                    <m:sSub>
                      <m:sSubPr>
                        <m:ctrlPr>
                          <a:rPr lang="en-US" altLang="zh-CN" sz="2400" b="1" i="1"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𝓣</m:t>
                        </m:r>
                      </m:e>
                      <m:sub>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𝟏</m:t>
                        </m:r>
                      </m:sub>
                    </m:sSub>
                    <m:sSub>
                      <m:sSubPr>
                        <m:ctrlPr>
                          <a:rPr lang="en-US" altLang="zh-CN" sz="2400" b="1" i="1"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𝓣</m:t>
                        </m:r>
                      </m:e>
                      <m:sub>
                        <m:r>
                          <a:rPr lang="en-US" altLang="zh-CN" sz="2400" b="1"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𝟒</m:t>
                        </m:r>
                      </m:sub>
                    </m:sSub>
                  </m:oMath>
                </a14:m>
                <a:endParaRPr lang="en-US" altLang="zh-CN" sz="2400" b="1"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Under this transformation, the anisotropic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𝐽</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𝐾</m:t>
                    </m:r>
                    <m:r>
                      <a:rPr lang="en-US" altLang="zh-CN" sz="2400" b="0" i="1" smtClean="0">
                        <a:latin typeface="Cambria Math" panose="02040503050406030204" pitchFamily="18" charset="0"/>
                        <a:cs typeface="Times New Roman" panose="02020603050405020304" pitchFamily="18" charset="0"/>
                      </a:rPr>
                      <m:t>−</m:t>
                    </m:r>
                    <m:r>
                      <m:rPr>
                        <m:sty m:val="p"/>
                      </m:rPr>
                      <a:rPr lang="en-US" altLang="zh-CN" sz="2400" b="0" i="0" smtClean="0">
                        <a:latin typeface="Cambria Math" panose="02040503050406030204" pitchFamily="18" charset="0"/>
                        <a:cs typeface="Times New Roman" panose="02020603050405020304" pitchFamily="18" charset="0"/>
                      </a:rPr>
                      <m:t>Γ</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r>
                          <m:rPr>
                            <m:sty m:val="p"/>
                          </m:rPr>
                          <a:rPr lang="en-US" altLang="zh-CN" sz="2400" b="0" i="0" smtClean="0">
                            <a:latin typeface="Cambria Math" panose="02040503050406030204" pitchFamily="18" charset="0"/>
                            <a:cs typeface="Times New Roman" panose="02020603050405020304" pitchFamily="18" charset="0"/>
                          </a:rPr>
                          <m:t>Γ</m:t>
                        </m:r>
                      </m:e>
                      <m:sup>
                        <m:r>
                          <a:rPr lang="en-US" altLang="zh-CN" sz="2400" b="0" i="1" smtClean="0">
                            <a:latin typeface="Cambria Math" panose="02040503050406030204" pitchFamily="18" charset="0"/>
                            <a:cs typeface="Times New Roman" panose="02020603050405020304" pitchFamily="18" charset="0"/>
                          </a:rPr>
                          <m:t>′</m:t>
                        </m:r>
                      </m:sup>
                    </m:sSup>
                  </m:oMath>
                </a14:m>
                <a:r>
                  <a:rPr lang="en-US" altLang="zh-CN" sz="2400" dirty="0">
                    <a:latin typeface="Times New Roman" panose="02020603050405020304" pitchFamily="18" charset="0"/>
                    <a:cs typeface="Times New Roman" panose="02020603050405020304" pitchFamily="18" charset="0"/>
                  </a:rPr>
                  <a:t> model can be mapped back to a Heisenberg ferromagnet or antiferromagnet:</a:t>
                </a:r>
              </a:p>
              <a:p>
                <a:pPr algn="ctr"/>
                <a14:m>
                  <m:oMath xmlns:m="http://schemas.openxmlformats.org/officeDocument/2006/math">
                    <m:acc>
                      <m:accPr>
                        <m:chr m:val="̃"/>
                        <m:ctrlPr>
                          <a:rPr lang="zh-CN" altLang="en-US"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𝐽</m:t>
                        </m:r>
                      </m:e>
                    </m:acc>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9</m:t>
                        </m:r>
                      </m:den>
                    </m:f>
                    <m:r>
                      <a:rPr lang="en-US" altLang="zh-CN" sz="2400" b="0" i="1" smtClean="0">
                        <a:solidFill>
                          <a:srgbClr val="FF0000"/>
                        </a:solidFill>
                        <a:latin typeface="Cambria Math" panose="02040503050406030204" pitchFamily="18" charset="0"/>
                      </a:rPr>
                      <m:t>𝐽</m:t>
                    </m:r>
                  </m:oMath>
                </a14:m>
                <a:r>
                  <a:rPr lang="en-US" altLang="zh-CN" sz="2400" dirty="0">
                    <a:solidFill>
                      <a:srgbClr val="FF0000"/>
                    </a:solidFill>
                  </a:rPr>
                  <a:t>, </a:t>
                </a:r>
                <a14:m>
                  <m:oMath xmlns:m="http://schemas.openxmlformats.org/officeDocument/2006/math">
                    <m:acc>
                      <m:accPr>
                        <m:chr m:val="̃"/>
                        <m:ctrlPr>
                          <a:rPr lang="en-US" altLang="zh-CN"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𝐾</m:t>
                        </m:r>
                      </m:e>
                    </m:acc>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6</m:t>
                        </m:r>
                      </m:num>
                      <m:den>
                        <m:r>
                          <a:rPr lang="en-US" altLang="zh-CN" sz="2400" b="0" i="1" smtClean="0">
                            <a:solidFill>
                              <a:srgbClr val="FF0000"/>
                            </a:solidFill>
                            <a:latin typeface="Cambria Math" panose="02040503050406030204" pitchFamily="18" charset="0"/>
                          </a:rPr>
                          <m:t>9</m:t>
                        </m:r>
                      </m:den>
                    </m:f>
                    <m:r>
                      <a:rPr lang="en-US" altLang="zh-CN" sz="2400" b="0" i="1" smtClean="0">
                        <a:solidFill>
                          <a:srgbClr val="FF0000"/>
                        </a:solidFill>
                        <a:latin typeface="Cambria Math" panose="02040503050406030204" pitchFamily="18" charset="0"/>
                      </a:rPr>
                      <m:t>𝐽</m:t>
                    </m:r>
                  </m:oMath>
                </a14:m>
                <a:r>
                  <a:rPr lang="en-US" altLang="zh-CN" sz="2400" dirty="0">
                    <a:solidFill>
                      <a:srgbClr val="FF0000"/>
                    </a:solidFill>
                  </a:rPr>
                  <a:t>, </a:t>
                </a:r>
                <a14:m>
                  <m:oMath xmlns:m="http://schemas.openxmlformats.org/officeDocument/2006/math">
                    <m:acc>
                      <m:accPr>
                        <m:chr m:val="̃"/>
                        <m:ctrlPr>
                          <a:rPr lang="en-US" altLang="zh-CN" sz="2400" i="1" smtClean="0">
                            <a:solidFill>
                              <a:srgbClr val="FF0000"/>
                            </a:solidFill>
                            <a:latin typeface="Cambria Math" panose="02040503050406030204" pitchFamily="18" charset="0"/>
                          </a:rPr>
                        </m:ctrlPr>
                      </m:accPr>
                      <m:e>
                        <m:r>
                          <m:rPr>
                            <m:sty m:val="p"/>
                          </m:rPr>
                          <a:rPr lang="en-US" altLang="zh-CN" sz="2400" b="0" i="0" smtClean="0">
                            <a:solidFill>
                              <a:srgbClr val="FF0000"/>
                            </a:solidFill>
                            <a:latin typeface="Cambria Math" panose="02040503050406030204" pitchFamily="18" charset="0"/>
                          </a:rPr>
                          <m:t>Γ</m:t>
                        </m:r>
                      </m:e>
                    </m:acc>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8</m:t>
                        </m:r>
                      </m:num>
                      <m:den>
                        <m:r>
                          <a:rPr lang="en-US" altLang="zh-CN" sz="2400" b="0" i="1" smtClean="0">
                            <a:solidFill>
                              <a:srgbClr val="FF0000"/>
                            </a:solidFill>
                            <a:latin typeface="Cambria Math" panose="02040503050406030204" pitchFamily="18" charset="0"/>
                          </a:rPr>
                          <m:t>9</m:t>
                        </m:r>
                      </m:den>
                    </m:f>
                    <m:r>
                      <a:rPr lang="en-US" altLang="zh-CN" sz="2400" b="0" i="1" smtClean="0">
                        <a:solidFill>
                          <a:srgbClr val="FF0000"/>
                        </a:solidFill>
                        <a:latin typeface="Cambria Math" panose="02040503050406030204" pitchFamily="18" charset="0"/>
                      </a:rPr>
                      <m:t>𝐽</m:t>
                    </m:r>
                  </m:oMath>
                </a14:m>
                <a:r>
                  <a:rPr lang="en-US" altLang="zh-CN" sz="2400" dirty="0">
                    <a:solidFill>
                      <a:srgbClr val="FF0000"/>
                    </a:solidFill>
                  </a:rPr>
                  <a:t>, </a:t>
                </a:r>
                <a14:m>
                  <m:oMath xmlns:m="http://schemas.openxmlformats.org/officeDocument/2006/math">
                    <m:acc>
                      <m:accPr>
                        <m:chr m:val="̃"/>
                        <m:ctrlPr>
                          <a:rPr lang="en-US" altLang="zh-CN" sz="2400" i="1" smtClean="0">
                            <a:solidFill>
                              <a:srgbClr val="FF0000"/>
                            </a:solidFill>
                            <a:latin typeface="Cambria Math" panose="02040503050406030204" pitchFamily="18" charset="0"/>
                          </a:rPr>
                        </m:ctrlPr>
                      </m:accPr>
                      <m:e>
                        <m:sSup>
                          <m:sSupPr>
                            <m:ctrlPr>
                              <a:rPr lang="en-US" altLang="zh-CN" sz="2400" b="0" i="1" smtClean="0">
                                <a:solidFill>
                                  <a:srgbClr val="FF0000"/>
                                </a:solidFill>
                                <a:latin typeface="Cambria Math" panose="02040503050406030204" pitchFamily="18" charset="0"/>
                              </a:rPr>
                            </m:ctrlPr>
                          </m:sSupPr>
                          <m:e>
                            <m:r>
                              <m:rPr>
                                <m:sty m:val="p"/>
                              </m:rPr>
                              <a:rPr lang="en-US" altLang="zh-CN" sz="2400" b="0" i="0" smtClean="0">
                                <a:solidFill>
                                  <a:srgbClr val="FF0000"/>
                                </a:solidFill>
                                <a:latin typeface="Cambria Math" panose="02040503050406030204" pitchFamily="18" charset="0"/>
                              </a:rPr>
                              <m:t>Γ</m:t>
                            </m:r>
                          </m:e>
                          <m:sup>
                            <m:r>
                              <a:rPr lang="en-US" altLang="zh-CN" sz="2400" b="0" i="1" smtClean="0">
                                <a:solidFill>
                                  <a:srgbClr val="FF0000"/>
                                </a:solidFill>
                                <a:latin typeface="Cambria Math" panose="02040503050406030204" pitchFamily="18" charset="0"/>
                              </a:rPr>
                              <m:t>′</m:t>
                            </m:r>
                          </m:sup>
                        </m:sSup>
                      </m:e>
                    </m:acc>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4</m:t>
                        </m:r>
                      </m:num>
                      <m:den>
                        <m:r>
                          <a:rPr lang="en-US" altLang="zh-CN" sz="2400" b="0" i="1" smtClean="0">
                            <a:solidFill>
                              <a:srgbClr val="FF0000"/>
                            </a:solidFill>
                            <a:latin typeface="Cambria Math" panose="02040503050406030204" pitchFamily="18" charset="0"/>
                          </a:rPr>
                          <m:t>9</m:t>
                        </m:r>
                      </m:den>
                    </m:f>
                    <m:r>
                      <a:rPr lang="en-US" altLang="zh-CN" sz="2400" b="0" i="1" smtClean="0">
                        <a:solidFill>
                          <a:srgbClr val="FF0000"/>
                        </a:solidFill>
                        <a:latin typeface="Cambria Math" panose="02040503050406030204" pitchFamily="18" charset="0"/>
                      </a:rPr>
                      <m:t>𝐽</m:t>
                    </m:r>
                  </m:oMath>
                </a14:m>
                <a:endParaRPr lang="zh-CN" altLang="en-US" sz="2400" dirty="0">
                  <a:solidFill>
                    <a:srgbClr val="FF0000"/>
                  </a:solidFill>
                </a:endParaRPr>
              </a:p>
            </p:txBody>
          </p:sp>
        </mc:Choice>
        <mc:Fallback xmlns="">
          <p:sp>
            <p:nvSpPr>
              <p:cNvPr id="28" name="文本框 27">
                <a:extLst>
                  <a:ext uri="{FF2B5EF4-FFF2-40B4-BE49-F238E27FC236}">
                    <a16:creationId xmlns:a16="http://schemas.microsoft.com/office/drawing/2014/main" id="{549DEC2F-E7B3-428E-BF23-58E3D82E4AB6}"/>
                  </a:ext>
                </a:extLst>
              </p:cNvPr>
              <p:cNvSpPr txBox="1">
                <a:spLocks noRot="1" noChangeAspect="1" noMove="1" noResize="1" noEditPoints="1" noAdjustHandles="1" noChangeArrowheads="1" noChangeShapeType="1" noTextEdit="1"/>
              </p:cNvSpPr>
              <p:nvPr/>
            </p:nvSpPr>
            <p:spPr>
              <a:xfrm>
                <a:off x="810544" y="4612584"/>
                <a:ext cx="9040182" cy="1724575"/>
              </a:xfrm>
              <a:prstGeom prst="rect">
                <a:avLst/>
              </a:prstGeom>
              <a:blipFill>
                <a:blip r:embed="rId12"/>
                <a:stretch>
                  <a:fillRect l="-1079" t="-2827" r="-539" b="-3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B51D1D8-93D8-4A4E-A7F1-8C1CC20B94BF}"/>
                  </a:ext>
                </a:extLst>
              </p:cNvPr>
              <p:cNvSpPr txBox="1"/>
              <p:nvPr/>
            </p:nvSpPr>
            <p:spPr>
              <a:xfrm>
                <a:off x="806207" y="3629101"/>
                <a:ext cx="9142585" cy="840166"/>
              </a:xfrm>
              <a:prstGeom prst="rect">
                <a:avLst/>
              </a:prstGeom>
              <a:noFill/>
            </p:spPr>
            <p:txBody>
              <a:bodyPr wrap="square" rtlCol="0">
                <a:spAutoFit/>
              </a:bodyPr>
              <a:lstStyle/>
              <a:p>
                <a:r>
                  <a:rPr lang="en-US" altLang="zh-CN" sz="2400" dirty="0">
                    <a:solidFill>
                      <a:schemeClr val="tx1"/>
                    </a:solidFill>
                    <a:latin typeface="Times New Roman" panose="02020603050405020304" pitchFamily="18" charset="0"/>
                    <a:cs typeface="Times New Roman" panose="02020603050405020304" pitchFamily="18" charset="0"/>
                  </a:rPr>
                  <a:t>Under this transformation, the </a:t>
                </a:r>
                <a14:m>
                  <m:oMath xmlns:m="http://schemas.openxmlformats.org/officeDocument/2006/math">
                    <m:r>
                      <a:rPr lang="en-US" altLang="zh-CN" sz="2400" b="0" i="1" smtClean="0">
                        <a:solidFill>
                          <a:schemeClr val="tx1"/>
                        </a:solidFill>
                        <a:latin typeface="Cambria Math" panose="02040503050406030204" pitchFamily="18" charset="0"/>
                      </a:rPr>
                      <m:t>𝐽</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𝐾</m:t>
                    </m:r>
                  </m:oMath>
                </a14:m>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model can be mapped onto itself:</a:t>
                </a:r>
              </a:p>
              <a:p>
                <a:pPr algn="ctr"/>
                <a14:m>
                  <m:oMath xmlns:m="http://schemas.openxmlformats.org/officeDocument/2006/math">
                    <m:acc>
                      <m:accPr>
                        <m:chr m:val="̃"/>
                        <m:ctrlPr>
                          <a:rPr lang="zh-CN" altLang="en-US"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𝐽</m:t>
                        </m:r>
                      </m:e>
                    </m:acc>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𝐽</m:t>
                    </m:r>
                  </m:oMath>
                </a14:m>
                <a:r>
                  <a:rPr lang="en-US" altLang="zh-CN" sz="24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𝐾</m:t>
                        </m:r>
                      </m:e>
                    </m:acc>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𝐾</m:t>
                    </m:r>
                    <m:r>
                      <a:rPr lang="en-US" altLang="zh-CN" sz="2400" b="0" i="1" smtClean="0">
                        <a:solidFill>
                          <a:srgbClr val="FF0000"/>
                        </a:solidFill>
                        <a:latin typeface="Cambria Math" panose="02040503050406030204" pitchFamily="18" charset="0"/>
                      </a:rPr>
                      <m:t>+2</m:t>
                    </m:r>
                    <m:r>
                      <a:rPr lang="en-US" altLang="zh-CN" sz="2400" b="0" i="1" smtClean="0">
                        <a:solidFill>
                          <a:srgbClr val="FF0000"/>
                        </a:solidFill>
                        <a:latin typeface="Cambria Math" panose="02040503050406030204" pitchFamily="18" charset="0"/>
                      </a:rPr>
                      <m:t>𝐽</m:t>
                    </m:r>
                  </m:oMath>
                </a14:m>
                <a:r>
                  <a:rPr lang="en-US" altLang="zh-CN" sz="2400" dirty="0">
                    <a:solidFill>
                      <a:srgbClr val="FF0000"/>
                    </a:solidFill>
                    <a:latin typeface="Times New Roman" panose="02020603050405020304" pitchFamily="18" charset="0"/>
                    <a:cs typeface="Times New Roman" panose="02020603050405020304" pitchFamily="18" charset="0"/>
                  </a:rPr>
                  <a:t> </a:t>
                </a:r>
                <a:endParaRPr lang="zh-CN" alt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5B51D1D8-93D8-4A4E-A7F1-8C1CC20B94BF}"/>
                  </a:ext>
                </a:extLst>
              </p:cNvPr>
              <p:cNvSpPr txBox="1">
                <a:spLocks noRot="1" noChangeAspect="1" noMove="1" noResize="1" noEditPoints="1" noAdjustHandles="1" noChangeArrowheads="1" noChangeShapeType="1" noTextEdit="1"/>
              </p:cNvSpPr>
              <p:nvPr/>
            </p:nvSpPr>
            <p:spPr>
              <a:xfrm>
                <a:off x="806207" y="3629101"/>
                <a:ext cx="9142585" cy="840166"/>
              </a:xfrm>
              <a:prstGeom prst="rect">
                <a:avLst/>
              </a:prstGeom>
              <a:blipFill>
                <a:blip r:embed="rId13"/>
                <a:stretch>
                  <a:fillRect l="-1000" t="-5797" b="-15942"/>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4A35C9D9-4997-46CF-9772-711E978DC4E3}"/>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Dual Transformation</a:t>
            </a:r>
            <a:endParaRPr lang="zh-CN" altLang="en-US" sz="2800"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6CC22B13-4FBC-4B44-BBBC-A8664CA4F6C6}"/>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6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675664-D722-4A5A-A599-6EE5692D7E4F}"/>
              </a:ext>
            </a:extLst>
          </p:cNvPr>
          <p:cNvGrpSpPr/>
          <p:nvPr/>
        </p:nvGrpSpPr>
        <p:grpSpPr>
          <a:xfrm>
            <a:off x="7415393" y="861759"/>
            <a:ext cx="4347513" cy="2897612"/>
            <a:chOff x="6606626" y="96197"/>
            <a:chExt cx="5585374" cy="3822456"/>
          </a:xfrm>
        </p:grpSpPr>
        <p:pic>
          <p:nvPicPr>
            <p:cNvPr id="7" name="图片 6">
              <a:extLst>
                <a:ext uri="{FF2B5EF4-FFF2-40B4-BE49-F238E27FC236}">
                  <a16:creationId xmlns:a16="http://schemas.microsoft.com/office/drawing/2014/main" id="{132C732E-872D-4BB2-92F0-277C43443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626" y="96197"/>
              <a:ext cx="5585374" cy="3386640"/>
            </a:xfrm>
            <a:prstGeom prst="rect">
              <a:avLst/>
            </a:prstGeom>
          </p:spPr>
        </p:pic>
        <p:sp>
          <p:nvSpPr>
            <p:cNvPr id="8" name="文本框 7">
              <a:extLst>
                <a:ext uri="{FF2B5EF4-FFF2-40B4-BE49-F238E27FC236}">
                  <a16:creationId xmlns:a16="http://schemas.microsoft.com/office/drawing/2014/main" id="{0A1219C4-E55C-4C73-9661-EA9BFE5D6832}"/>
                </a:ext>
              </a:extLst>
            </p:cNvPr>
            <p:cNvSpPr txBox="1"/>
            <p:nvPr/>
          </p:nvSpPr>
          <p:spPr>
            <a:xfrm>
              <a:off x="9105438" y="3472041"/>
              <a:ext cx="935309" cy="446612"/>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D7F4A89-647C-43E3-8542-1C3027992D33}"/>
                </a:ext>
              </a:extLst>
            </p:cNvPr>
            <p:cNvCxnSpPr>
              <a:cxnSpLocks/>
            </p:cNvCxnSpPr>
            <p:nvPr/>
          </p:nvCxnSpPr>
          <p:spPr>
            <a:xfrm rot="19800000" flipV="1">
              <a:off x="9033093" y="1789518"/>
              <a:ext cx="10800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7CFB6B7-E624-4CED-AFFC-42DE78EF06E5}"/>
                </a:ext>
              </a:extLst>
            </p:cNvPr>
            <p:cNvCxnSpPr>
              <a:cxnSpLocks/>
            </p:cNvCxnSpPr>
            <p:nvPr/>
          </p:nvCxnSpPr>
          <p:spPr>
            <a:xfrm rot="1800000" flipV="1">
              <a:off x="9033093" y="2402359"/>
              <a:ext cx="108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527F0A-89F4-44D8-8131-616C0FB23B0C}"/>
                    </a:ext>
                  </a:extLst>
                </p:cNvPr>
                <p:cNvSpPr txBox="1"/>
                <p:nvPr/>
              </p:nvSpPr>
              <p:spPr>
                <a:xfrm>
                  <a:off x="9884488" y="1013525"/>
                  <a:ext cx="3125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0E527F0A-89F4-44D8-8131-616C0FB23B0C}"/>
                    </a:ext>
                  </a:extLst>
                </p:cNvPr>
                <p:cNvSpPr txBox="1">
                  <a:spLocks noRot="1" noChangeAspect="1" noMove="1" noResize="1" noEditPoints="1" noAdjustHandles="1" noChangeArrowheads="1" noChangeShapeType="1" noTextEdit="1"/>
                </p:cNvSpPr>
                <p:nvPr/>
              </p:nvSpPr>
              <p:spPr>
                <a:xfrm>
                  <a:off x="9884488" y="1013525"/>
                  <a:ext cx="312520" cy="276999"/>
                </a:xfrm>
                <a:prstGeom prst="rect">
                  <a:avLst/>
                </a:prstGeom>
                <a:blipFill>
                  <a:blip r:embed="rId3"/>
                  <a:stretch>
                    <a:fillRect l="-25000" r="-22500" b="-5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D927359-E8AC-4376-9426-88191C904AF2}"/>
                    </a:ext>
                  </a:extLst>
                </p:cNvPr>
                <p:cNvSpPr/>
                <p:nvPr/>
              </p:nvSpPr>
              <p:spPr>
                <a:xfrm>
                  <a:off x="9806803" y="2688723"/>
                  <a:ext cx="491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 name="矩形 14">
                  <a:extLst>
                    <a:ext uri="{FF2B5EF4-FFF2-40B4-BE49-F238E27FC236}">
                      <a16:creationId xmlns:a16="http://schemas.microsoft.com/office/drawing/2014/main" id="{BD927359-E8AC-4376-9426-88191C904AF2}"/>
                    </a:ext>
                  </a:extLst>
                </p:cNvPr>
                <p:cNvSpPr>
                  <a:spLocks noRot="1" noChangeAspect="1" noMove="1" noResize="1" noEditPoints="1" noAdjustHandles="1" noChangeArrowheads="1" noChangeShapeType="1" noTextEdit="1"/>
                </p:cNvSpPr>
                <p:nvPr/>
              </p:nvSpPr>
              <p:spPr>
                <a:xfrm>
                  <a:off x="9806803" y="2688723"/>
                  <a:ext cx="491865" cy="369332"/>
                </a:xfrm>
                <a:prstGeom prst="rect">
                  <a:avLst/>
                </a:prstGeom>
                <a:blipFill>
                  <a:blip r:embed="rId4"/>
                  <a:stretch>
                    <a:fillRect r="-1587" b="-3043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6904EEE-8ACE-4F9D-8541-647CFDB03CEA}"/>
                  </a:ext>
                </a:extLst>
              </p:cNvPr>
              <p:cNvSpPr txBox="1"/>
              <p:nvPr/>
            </p:nvSpPr>
            <p:spPr>
              <a:xfrm>
                <a:off x="1298893" y="853457"/>
                <a:ext cx="4492512" cy="1791324"/>
              </a:xfrm>
              <a:prstGeom prst="rect">
                <a:avLst/>
              </a:prstGeom>
              <a:noFill/>
            </p:spPr>
            <p:txBody>
              <a:bodyPr wrap="none" lIns="0" tIns="0" rIns="0" bIns="0" rtlCol="0">
                <a:spAutoFit/>
              </a:bodyPr>
              <a:lstStyle/>
              <a:p>
                <a:pPr>
                  <a:lnSpc>
                    <a:spcPct val="150000"/>
                  </a:lnSpc>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e>
                    </m:func>
                  </m:oMath>
                </a14:m>
                <a:endParaRPr lang="en-US" altLang="zh-CN" sz="2000" b="0"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Antiferromagnetic Heisenberg model</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(Blue area in the global phase diagram)</a:t>
                </a:r>
              </a:p>
            </p:txBody>
          </p:sp>
        </mc:Choice>
        <mc:Fallback xmlns="">
          <p:sp>
            <p:nvSpPr>
              <p:cNvPr id="4" name="文本框 3">
                <a:extLst>
                  <a:ext uri="{FF2B5EF4-FFF2-40B4-BE49-F238E27FC236}">
                    <a16:creationId xmlns:a16="http://schemas.microsoft.com/office/drawing/2014/main" id="{26904EEE-8ACE-4F9D-8541-647CFDB03CEA}"/>
                  </a:ext>
                </a:extLst>
              </p:cNvPr>
              <p:cNvSpPr txBox="1">
                <a:spLocks noRot="1" noChangeAspect="1" noMove="1" noResize="1" noEditPoints="1" noAdjustHandles="1" noChangeArrowheads="1" noChangeShapeType="1" noTextEdit="1"/>
              </p:cNvSpPr>
              <p:nvPr/>
            </p:nvSpPr>
            <p:spPr>
              <a:xfrm>
                <a:off x="1298893" y="853457"/>
                <a:ext cx="4492512" cy="1791324"/>
              </a:xfrm>
              <a:prstGeom prst="rect">
                <a:avLst/>
              </a:prstGeom>
              <a:blipFill>
                <a:blip r:embed="rId5"/>
                <a:stretch>
                  <a:fillRect l="-3392" r="-543" b="-78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8A3ACE3-0700-4FD8-B941-3E4C482D21A0}"/>
                  </a:ext>
                </a:extLst>
              </p:cNvPr>
              <p:cNvSpPr txBox="1"/>
              <p:nvPr/>
            </p:nvSpPr>
            <p:spPr>
              <a:xfrm>
                <a:off x="4191" y="222548"/>
                <a:ext cx="12189600" cy="523220"/>
              </a:xfrm>
              <a:prstGeom prst="rect">
                <a:avLst/>
              </a:prstGeom>
              <a:noFill/>
            </p:spPr>
            <p:txBody>
              <a:bodyPr wrap="square" rtlCol="0">
                <a:spAutoFit/>
              </a:bodyPr>
              <a:lstStyle/>
              <a:p>
                <a:pPr algn="ctr"/>
                <a14:m>
                  <m:oMath xmlns:m="http://schemas.openxmlformats.org/officeDocument/2006/math">
                    <m:r>
                      <a:rPr lang="en-US" altLang="zh-CN" sz="2800" i="1">
                        <a:latin typeface="Cambria Math" panose="02040503050406030204" pitchFamily="18" charset="0"/>
                      </a:rPr>
                      <m:t>120</m:t>
                    </m:r>
                    <m:r>
                      <a:rPr lang="en-US" altLang="zh-CN" sz="2800" i="1">
                        <a:latin typeface="Cambria Math" panose="02040503050406030204" pitchFamily="18" charset="0"/>
                        <a:ea typeface="Cambria Math" panose="02040503050406030204" pitchFamily="18" charset="0"/>
                      </a:rPr>
                      <m:t>°</m:t>
                    </m:r>
                  </m:oMath>
                </a14:m>
                <a:r>
                  <a:rPr lang="zh-CN" altLang="en-US" sz="2800" dirty="0"/>
                  <a:t> </a:t>
                </a:r>
                <a:r>
                  <a:rPr lang="en-US" altLang="zh-CN" sz="2800" dirty="0"/>
                  <a:t>Neel Order</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8A3ACE3-0700-4FD8-B941-3E4C482D21A0}"/>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6"/>
                <a:stretch>
                  <a:fillRect t="-12941" b="-32941"/>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1DB37F1F-14C4-48E1-8DB5-FCE024060A08}"/>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51FD4B7-1D5D-4BCB-8C72-3E9545BE17C6}"/>
                  </a:ext>
                </a:extLst>
              </p:cNvPr>
              <p:cNvSpPr txBox="1"/>
              <p:nvPr/>
            </p:nvSpPr>
            <p:spPr>
              <a:xfrm>
                <a:off x="1040989" y="2833489"/>
                <a:ext cx="6946015" cy="3361369"/>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Neel order;</a:t>
                </a:r>
              </a:p>
              <a:p>
                <a:pPr marL="457200" indent="-4572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three lattice-sites as shown in Fig(1) and the translation vectors for magnetic unit-cell are:</a:t>
                </a:r>
              </a:p>
              <a:p>
                <a:pPr lvl="1" algn="ctr">
                  <a:lnSpc>
                    <a:spcPct val="125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457200" indent="-4572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Neel order , the spin vectors are coplanar, and the angle between two adjacent spin vectors is </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457200" indent="-4572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following figures show two representative spin configurations for the </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Neel order.</a:t>
                </a:r>
              </a:p>
            </p:txBody>
          </p:sp>
        </mc:Choice>
        <mc:Fallback xmlns="">
          <p:sp>
            <p:nvSpPr>
              <p:cNvPr id="2" name="文本框 1">
                <a:extLst>
                  <a:ext uri="{FF2B5EF4-FFF2-40B4-BE49-F238E27FC236}">
                    <a16:creationId xmlns:a16="http://schemas.microsoft.com/office/drawing/2014/main" id="{451FD4B7-1D5D-4BCB-8C72-3E9545BE17C6}"/>
                  </a:ext>
                </a:extLst>
              </p:cNvPr>
              <p:cNvSpPr txBox="1">
                <a:spLocks noRot="1" noChangeAspect="1" noMove="1" noResize="1" noEditPoints="1" noAdjustHandles="1" noChangeArrowheads="1" noChangeShapeType="1" noTextEdit="1"/>
              </p:cNvSpPr>
              <p:nvPr/>
            </p:nvSpPr>
            <p:spPr>
              <a:xfrm>
                <a:off x="1040989" y="2833489"/>
                <a:ext cx="6946015" cy="3361369"/>
              </a:xfrm>
              <a:prstGeom prst="rect">
                <a:avLst/>
              </a:prstGeom>
              <a:blipFill>
                <a:blip r:embed="rId7"/>
                <a:stretch>
                  <a:fillRect l="-790" b="-23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772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9B4410F-C7F1-4FF5-825D-97BB044D0849}"/>
              </a:ext>
            </a:extLst>
          </p:cNvPr>
          <p:cNvPicPr>
            <a:picLocks noChangeAspect="1"/>
          </p:cNvPicPr>
          <p:nvPr/>
        </p:nvPicPr>
        <p:blipFill rotWithShape="1">
          <a:blip r:embed="rId2">
            <a:extLst>
              <a:ext uri="{28A0092B-C50C-407E-A947-70E740481C1C}">
                <a14:useLocalDpi xmlns:a14="http://schemas.microsoft.com/office/drawing/2010/main" val="0"/>
              </a:ext>
            </a:extLst>
          </a:blip>
          <a:srcRect l="11492" t="310" r="11142" b="-310"/>
          <a:stretch/>
        </p:blipFill>
        <p:spPr>
          <a:xfrm>
            <a:off x="142476" y="968602"/>
            <a:ext cx="6468381" cy="4036899"/>
          </a:xfrm>
          <a:prstGeom prst="rect">
            <a:avLst/>
          </a:prstGeom>
        </p:spPr>
      </p:pic>
      <p:pic>
        <p:nvPicPr>
          <p:cNvPr id="20" name="图片 19">
            <a:extLst>
              <a:ext uri="{FF2B5EF4-FFF2-40B4-BE49-F238E27FC236}">
                <a16:creationId xmlns:a16="http://schemas.microsoft.com/office/drawing/2014/main" id="{12AA735D-3D5C-4936-B353-44C37AFB6449}"/>
              </a:ext>
            </a:extLst>
          </p:cNvPr>
          <p:cNvPicPr>
            <a:picLocks noChangeAspect="1"/>
          </p:cNvPicPr>
          <p:nvPr/>
        </p:nvPicPr>
        <p:blipFill rotWithShape="1">
          <a:blip r:embed="rId3">
            <a:extLst>
              <a:ext uri="{28A0092B-C50C-407E-A947-70E740481C1C}">
                <a14:useLocalDpi xmlns:a14="http://schemas.microsoft.com/office/drawing/2010/main" val="0"/>
              </a:ext>
            </a:extLst>
          </a:blip>
          <a:srcRect l="17697" t="12553" r="15859" b="15286"/>
          <a:stretch/>
        </p:blipFill>
        <p:spPr>
          <a:xfrm>
            <a:off x="5217376" y="3187291"/>
            <a:ext cx="6982046" cy="3661695"/>
          </a:xfrm>
          <a:prstGeom prst="rect">
            <a:avLst/>
          </a:prstGeom>
        </p:spPr>
      </p:pic>
      <p:sp>
        <p:nvSpPr>
          <p:cNvPr id="3" name="矩形 2">
            <a:extLst>
              <a:ext uri="{FF2B5EF4-FFF2-40B4-BE49-F238E27FC236}">
                <a16:creationId xmlns:a16="http://schemas.microsoft.com/office/drawing/2014/main" id="{99DFDEC1-8A6E-4D40-93E2-C62158B4D168}"/>
              </a:ext>
            </a:extLst>
          </p:cNvPr>
          <p:cNvSpPr/>
          <p:nvPr/>
        </p:nvSpPr>
        <p:spPr>
          <a:xfrm>
            <a:off x="589178" y="1088254"/>
            <a:ext cx="699230"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Fig(2)</a:t>
            </a:r>
            <a:endParaRPr lang="zh-CN" altLang="en-US" sz="16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B962CB64-5613-40FD-8CBD-BD845C4BEB5F}"/>
              </a:ext>
            </a:extLst>
          </p:cNvPr>
          <p:cNvSpPr/>
          <p:nvPr/>
        </p:nvSpPr>
        <p:spPr>
          <a:xfrm>
            <a:off x="4979027" y="5469267"/>
            <a:ext cx="76174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Fig(3)</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A674FD6-15AB-47FE-A9C0-39BDD01960D6}"/>
              </a:ext>
            </a:extLst>
          </p:cNvPr>
          <p:cNvSpPr txBox="1"/>
          <p:nvPr/>
        </p:nvSpPr>
        <p:spPr>
          <a:xfrm>
            <a:off x="6552538" y="1245552"/>
            <a:ext cx="2404991"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All spin vectors lying in the lattice plane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A267552-A52A-4148-A763-E538378742DB}"/>
                  </a:ext>
                </a:extLst>
              </p:cNvPr>
              <p:cNvSpPr txBox="1"/>
              <p:nvPr/>
            </p:nvSpPr>
            <p:spPr>
              <a:xfrm>
                <a:off x="4191" y="222548"/>
                <a:ext cx="12189600" cy="523220"/>
              </a:xfrm>
              <a:prstGeom prst="rect">
                <a:avLst/>
              </a:prstGeom>
              <a:noFill/>
            </p:spPr>
            <p:txBody>
              <a:bodyPr wrap="square" rtlCol="0">
                <a:spAutoFit/>
              </a:bodyPr>
              <a:lstStyle/>
              <a:p>
                <a:pPr algn="ctr"/>
                <a14:m>
                  <m:oMath xmlns:m="http://schemas.openxmlformats.org/officeDocument/2006/math">
                    <m:r>
                      <a:rPr lang="en-US" altLang="zh-CN" sz="2800" i="1">
                        <a:latin typeface="Cambria Math" panose="02040503050406030204" pitchFamily="18" charset="0"/>
                      </a:rPr>
                      <m:t>120</m:t>
                    </m:r>
                    <m:r>
                      <a:rPr lang="en-US" altLang="zh-CN" sz="2800" i="1">
                        <a:latin typeface="Cambria Math" panose="02040503050406030204" pitchFamily="18" charset="0"/>
                        <a:ea typeface="Cambria Math" panose="02040503050406030204" pitchFamily="18" charset="0"/>
                      </a:rPr>
                      <m:t>°</m:t>
                    </m:r>
                  </m:oMath>
                </a14:m>
                <a:r>
                  <a:rPr lang="zh-CN" altLang="en-US" sz="2800" dirty="0"/>
                  <a:t> </a:t>
                </a:r>
                <a:r>
                  <a:rPr lang="en-US" altLang="zh-CN" sz="2800" dirty="0"/>
                  <a:t>Neel Order</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A267552-A52A-4148-A763-E538378742DB}"/>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4"/>
                <a:stretch>
                  <a:fillRect t="-12941" b="-32941"/>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A0C2D195-3F94-485E-8181-9B028BAD94BA}"/>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888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D581801-ACC8-4DD3-8DE1-6239C9B1EBDD}"/>
                  </a:ext>
                </a:extLst>
              </p:cNvPr>
              <p:cNvSpPr txBox="1"/>
              <p:nvPr/>
            </p:nvSpPr>
            <p:spPr>
              <a:xfrm>
                <a:off x="717386" y="4313862"/>
                <a:ext cx="7930956" cy="19225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the so called Spiral order;</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12 lattice-sites as shown in Fig(1) and the translation vectors for magnetic unit-cell are:</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3</m:t>
                    </m:r>
                    <m:r>
                      <a:rPr lang="en-US" altLang="zh-CN" sz="2000" i="1">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3</m:t>
                        </m:r>
                      </m:e>
                    </m:rad>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6</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CD581801-ACC8-4DD3-8DE1-6239C9B1EBDD}"/>
                  </a:ext>
                </a:extLst>
              </p:cNvPr>
              <p:cNvSpPr txBox="1">
                <a:spLocks noRot="1" noChangeAspect="1" noMove="1" noResize="1" noEditPoints="1" noAdjustHandles="1" noChangeArrowheads="1" noChangeShapeType="1" noTextEdit="1"/>
              </p:cNvSpPr>
              <p:nvPr/>
            </p:nvSpPr>
            <p:spPr>
              <a:xfrm>
                <a:off x="717386" y="4313862"/>
                <a:ext cx="7930956" cy="1922514"/>
              </a:xfrm>
              <a:prstGeom prst="rect">
                <a:avLst/>
              </a:prstGeom>
              <a:blipFill>
                <a:blip r:embed="rId2"/>
                <a:stretch>
                  <a:fillRect l="-692" b="-4762"/>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61246B8-0B90-417D-8ABA-91E7CB9DB8FE}"/>
              </a:ext>
            </a:extLst>
          </p:cNvPr>
          <p:cNvGrpSpPr/>
          <p:nvPr/>
        </p:nvGrpSpPr>
        <p:grpSpPr>
          <a:xfrm>
            <a:off x="4422984" y="2373629"/>
            <a:ext cx="7638626" cy="1976856"/>
            <a:chOff x="4553374" y="748282"/>
            <a:chExt cx="7638626" cy="1976856"/>
          </a:xfrm>
        </p:grpSpPr>
        <p:pic>
          <p:nvPicPr>
            <p:cNvPr id="6" name="图片 5">
              <a:extLst>
                <a:ext uri="{FF2B5EF4-FFF2-40B4-BE49-F238E27FC236}">
                  <a16:creationId xmlns:a16="http://schemas.microsoft.com/office/drawing/2014/main" id="{CE39AE29-9E4F-41DE-92EC-0955F453E603}"/>
                </a:ext>
              </a:extLst>
            </p:cNvPr>
            <p:cNvPicPr>
              <a:picLocks noChangeAspect="1"/>
            </p:cNvPicPr>
            <p:nvPr/>
          </p:nvPicPr>
          <p:blipFill rotWithShape="1">
            <a:blip r:embed="rId3">
              <a:extLst>
                <a:ext uri="{28A0092B-C50C-407E-A947-70E740481C1C}">
                  <a14:useLocalDpi xmlns:a14="http://schemas.microsoft.com/office/drawing/2010/main" val="0"/>
                </a:ext>
              </a:extLst>
            </a:blip>
            <a:srcRect l="3836" t="25404" r="3151" b="28116"/>
            <a:stretch/>
          </p:blipFill>
          <p:spPr>
            <a:xfrm>
              <a:off x="4553374" y="882168"/>
              <a:ext cx="7638626" cy="1842970"/>
            </a:xfrm>
            <a:prstGeom prst="rect">
              <a:avLst/>
            </a:prstGeom>
          </p:spPr>
        </p:pic>
        <p:cxnSp>
          <p:nvCxnSpPr>
            <p:cNvPr id="9" name="直接箭头连接符 8">
              <a:extLst>
                <a:ext uri="{FF2B5EF4-FFF2-40B4-BE49-F238E27FC236}">
                  <a16:creationId xmlns:a16="http://schemas.microsoft.com/office/drawing/2014/main" id="{484E9D01-EE22-4B91-909F-426D2634ADFB}"/>
                </a:ext>
              </a:extLst>
            </p:cNvPr>
            <p:cNvCxnSpPr/>
            <p:nvPr/>
          </p:nvCxnSpPr>
          <p:spPr>
            <a:xfrm flipV="1">
              <a:off x="7470843" y="1439694"/>
              <a:ext cx="943583" cy="535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B9DE13-1FC7-40E4-B216-5241F6890FB9}"/>
                </a:ext>
              </a:extLst>
            </p:cNvPr>
            <p:cNvCxnSpPr/>
            <p:nvPr/>
          </p:nvCxnSpPr>
          <p:spPr>
            <a:xfrm>
              <a:off x="7470843" y="1994171"/>
              <a:ext cx="18482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78B78D9-205C-4130-9FD1-E3D98A5E443D}"/>
                    </a:ext>
                  </a:extLst>
                </p:cNvPr>
                <p:cNvSpPr txBox="1"/>
                <p:nvPr/>
              </p:nvSpPr>
              <p:spPr>
                <a:xfrm>
                  <a:off x="8287669" y="1150443"/>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𝒂</m:t>
                            </m:r>
                          </m:e>
                          <m:sub>
                            <m:r>
                              <a:rPr lang="en-US" altLang="zh-CN" i="1">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778B78D9-205C-4130-9FD1-E3D98A5E443D}"/>
                    </a:ext>
                  </a:extLst>
                </p:cNvPr>
                <p:cNvSpPr txBox="1">
                  <a:spLocks noRot="1" noChangeAspect="1" noMove="1" noResize="1" noEditPoints="1" noAdjustHandles="1" noChangeArrowheads="1" noChangeShapeType="1" noTextEdit="1"/>
                </p:cNvSpPr>
                <p:nvPr/>
              </p:nvSpPr>
              <p:spPr>
                <a:xfrm>
                  <a:off x="8287669" y="1150443"/>
                  <a:ext cx="312521" cy="276999"/>
                </a:xfrm>
                <a:prstGeom prst="rect">
                  <a:avLst/>
                </a:prstGeom>
                <a:blipFill>
                  <a:blip r:embed="rId4"/>
                  <a:stretch>
                    <a:fillRect l="-9804" r="-784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D9BF0B0-1491-47A2-BED8-6B18DC9559B4}"/>
                    </a:ext>
                  </a:extLst>
                </p:cNvPr>
                <p:cNvSpPr/>
                <p:nvPr/>
              </p:nvSpPr>
              <p:spPr>
                <a:xfrm>
                  <a:off x="9169128" y="1937844"/>
                  <a:ext cx="491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3" name="矩形 12">
                  <a:extLst>
                    <a:ext uri="{FF2B5EF4-FFF2-40B4-BE49-F238E27FC236}">
                      <a16:creationId xmlns:a16="http://schemas.microsoft.com/office/drawing/2014/main" id="{6D9BF0B0-1491-47A2-BED8-6B18DC9559B4}"/>
                    </a:ext>
                  </a:extLst>
                </p:cNvPr>
                <p:cNvSpPr>
                  <a:spLocks noRot="1" noChangeAspect="1" noMove="1" noResize="1" noEditPoints="1" noAdjustHandles="1" noChangeArrowheads="1" noChangeShapeType="1" noTextEdit="1"/>
                </p:cNvSpPr>
                <p:nvPr/>
              </p:nvSpPr>
              <p:spPr>
                <a:xfrm>
                  <a:off x="9169128" y="1937844"/>
                  <a:ext cx="491865" cy="369332"/>
                </a:xfrm>
                <a:prstGeom prst="rect">
                  <a:avLst/>
                </a:prstGeom>
                <a:blipFill>
                  <a:blip r:embed="rId5"/>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37D7F37-19B6-4DC7-BB2A-D8C9955C9514}"/>
                </a:ext>
              </a:extLst>
            </p:cNvPr>
            <p:cNvSpPr txBox="1"/>
            <p:nvPr/>
          </p:nvSpPr>
          <p:spPr>
            <a:xfrm>
              <a:off x="8784885" y="748282"/>
              <a:ext cx="76848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419389-F6D5-4E20-8B3D-59E53D1368B8}"/>
                  </a:ext>
                </a:extLst>
              </p:cNvPr>
              <p:cNvSpPr txBox="1"/>
              <p:nvPr/>
            </p:nvSpPr>
            <p:spPr>
              <a:xfrm>
                <a:off x="717386" y="805498"/>
                <a:ext cx="7411197" cy="2251257"/>
              </a:xfrm>
              <a:prstGeom prst="rect">
                <a:avLst/>
              </a:prstGeom>
              <a:noFill/>
            </p:spPr>
            <p:txBody>
              <a:bodyPr wrap="square" lIns="0" tIns="0" rIns="0" bIns="0" rtlCol="0">
                <a:spAutoFit/>
              </a:bodyPr>
              <a:lstStyle/>
              <a:p>
                <a:pPr>
                  <a:lnSpc>
                    <a:spcPct val="150000"/>
                  </a:lnSpc>
                </a:pPr>
                <a14:m>
                  <m:oMath xmlns:m="http://schemas.openxmlformats.org/officeDocument/2006/math">
                    <m:r>
                      <a:rPr lang="en-US" altLang="zh-CN" sz="2000" i="1">
                        <a:latin typeface="Cambria Math" panose="02040503050406030204" pitchFamily="18" charset="0"/>
                      </a:rPr>
                      <m:t>𝐽</m:t>
                    </m:r>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i="1">
                            <a:latin typeface="Cambria Math" panose="02040503050406030204" pitchFamily="18" charset="0"/>
                          </a:rPr>
                          <m:t>sin</m:t>
                        </m:r>
                      </m:fName>
                      <m:e>
                        <m:r>
                          <a:rPr lang="en-US" altLang="zh-CN" sz="2000" i="1">
                            <a:latin typeface="Cambria Math" panose="02040503050406030204" pitchFamily="18" charset="0"/>
                          </a:rPr>
                          <m:t>𝛼</m:t>
                        </m:r>
                      </m:e>
                    </m:func>
                    <m:func>
                      <m:funcPr>
                        <m:ctrlPr>
                          <a:rPr lang="en-US" altLang="zh-CN" sz="2000" i="1">
                            <a:latin typeface="Cambria Math" panose="02040503050406030204" pitchFamily="18" charset="0"/>
                          </a:rPr>
                        </m:ctrlPr>
                      </m:funcPr>
                      <m:fName>
                        <m:r>
                          <m:rPr>
                            <m:sty m:val="p"/>
                          </m:rPr>
                          <a:rPr lang="en-US" altLang="zh-CN" sz="2000" i="1">
                            <a:latin typeface="Cambria Math" panose="02040503050406030204" pitchFamily="18" charset="0"/>
                          </a:rPr>
                          <m:t>sin</m:t>
                        </m:r>
                      </m:fName>
                      <m:e>
                        <m:r>
                          <a:rPr lang="en-US" altLang="zh-CN" sz="2000" i="1">
                            <a:latin typeface="Cambria Math" panose="02040503050406030204" pitchFamily="18" charset="0"/>
                          </a:rPr>
                          <m:t>𝛽</m:t>
                        </m:r>
                      </m:e>
                    </m:func>
                  </m:oMath>
                </a14:m>
                <a:r>
                  <a:rPr lang="en-US" altLang="zh-CN" sz="2000" i="1" dirty="0">
                    <a:latin typeface="Cambria Math" panose="02040503050406030204" pitchFamily="18" charset="0"/>
                  </a:rPr>
                  <a:t>, </a:t>
                </a:r>
                <a14:m>
                  <m:oMath xmlns:m="http://schemas.openxmlformats.org/officeDocument/2006/math">
                    <m:r>
                      <a:rPr lang="en-US" altLang="zh-CN" sz="2000" i="1">
                        <a:latin typeface="Cambria Math" panose="02040503050406030204" pitchFamily="18" charset="0"/>
                      </a:rPr>
                      <m:t>𝐾</m:t>
                    </m:r>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i="1">
                            <a:latin typeface="Cambria Math" panose="02040503050406030204" pitchFamily="18" charset="0"/>
                          </a:rPr>
                          <m:t>sin</m:t>
                        </m:r>
                      </m:fName>
                      <m:e>
                        <m:r>
                          <a:rPr lang="en-US" altLang="zh-CN" sz="2000" i="1">
                            <a:latin typeface="Cambria Math" panose="02040503050406030204" pitchFamily="18" charset="0"/>
                          </a:rPr>
                          <m:t>𝛼</m:t>
                        </m:r>
                      </m:e>
                    </m:func>
                    <m:func>
                      <m:funcPr>
                        <m:ctrlPr>
                          <a:rPr lang="en-US" altLang="zh-CN" sz="2000" i="1">
                            <a:latin typeface="Cambria Math" panose="02040503050406030204" pitchFamily="18" charset="0"/>
                          </a:rPr>
                        </m:ctrlPr>
                      </m:funcPr>
                      <m:fName>
                        <m:r>
                          <m:rPr>
                            <m:sty m:val="p"/>
                          </m:rPr>
                          <a:rPr lang="en-US" altLang="zh-CN" sz="2000" i="1">
                            <a:latin typeface="Cambria Math" panose="02040503050406030204" pitchFamily="18" charset="0"/>
                          </a:rPr>
                          <m:t>cos</m:t>
                        </m:r>
                      </m:fName>
                      <m:e>
                        <m:r>
                          <a:rPr lang="en-US" altLang="zh-CN" sz="2000" i="1">
                            <a:latin typeface="Cambria Math" panose="02040503050406030204" pitchFamily="18" charset="0"/>
                          </a:rPr>
                          <m:t>𝛽</m:t>
                        </m:r>
                      </m:e>
                    </m:func>
                  </m:oMath>
                </a14:m>
                <a:r>
                  <a:rPr lang="en-US" altLang="zh-CN" sz="2000" i="1" dirty="0">
                    <a:latin typeface="Cambria Math" panose="02040503050406030204" pitchFamily="18" charset="0"/>
                  </a:rPr>
                  <a:t>, </a:t>
                </a:r>
                <a14:m>
                  <m:oMath xmlns:m="http://schemas.openxmlformats.org/officeDocument/2006/math">
                    <m:r>
                      <m:rPr>
                        <m:sty m:val="p"/>
                      </m:rPr>
                      <a:rPr lang="en-US" altLang="zh-CN" sz="2000" i="1">
                        <a:latin typeface="Cambria Math" panose="02040503050406030204" pitchFamily="18" charset="0"/>
                      </a:rPr>
                      <m:t>Γ</m:t>
                    </m:r>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i="1">
                            <a:latin typeface="Cambria Math" panose="02040503050406030204" pitchFamily="18" charset="0"/>
                          </a:rPr>
                          <m:t>cos</m:t>
                        </m:r>
                      </m:fName>
                      <m:e>
                        <m:r>
                          <a:rPr lang="en-US" altLang="zh-CN" sz="2000" i="1">
                            <a:latin typeface="Cambria Math" panose="02040503050406030204" pitchFamily="18" charset="0"/>
                          </a:rPr>
                          <m:t>𝛼</m:t>
                        </m:r>
                      </m:e>
                    </m:func>
                  </m:oMath>
                </a14:m>
                <a:endParaRPr lang="en-US" altLang="zh-CN" sz="200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000" i="1">
                          <a:latin typeface="Cambria Math" panose="02040503050406030204" pitchFamily="18" charset="0"/>
                        </a:rPr>
                        <m:t>𝐽</m:t>
                      </m:r>
                      <m:r>
                        <a:rPr lang="en-US" altLang="zh-CN" sz="2000" i="1">
                          <a:latin typeface="Cambria Math" panose="02040503050406030204" pitchFamily="18" charset="0"/>
                        </a:rPr>
                        <m:t>=−1,</m:t>
                      </m:r>
                      <m:r>
                        <a:rPr lang="en-US" altLang="zh-CN" sz="2000" i="1">
                          <a:latin typeface="Cambria Math" panose="02040503050406030204" pitchFamily="18" charset="0"/>
                        </a:rPr>
                        <m:t>𝐾</m:t>
                      </m:r>
                      <m:r>
                        <a:rPr lang="en-US" altLang="zh-CN" sz="2000" i="1">
                          <a:latin typeface="Cambria Math" panose="02040503050406030204" pitchFamily="18" charset="0"/>
                        </a:rPr>
                        <m:t>=2,</m:t>
                      </m:r>
                      <m:r>
                        <m:rPr>
                          <m:sty m:val="p"/>
                        </m:rPr>
                        <a:rPr lang="en-US" altLang="zh-CN" sz="2000" i="1">
                          <a:latin typeface="Cambria Math" panose="02040503050406030204" pitchFamily="18" charset="0"/>
                        </a:rPr>
                        <m:t>Γ</m:t>
                      </m:r>
                      <m:r>
                        <a:rPr lang="en-US" altLang="zh-CN" sz="2000" i="1">
                          <a:latin typeface="Cambria Math" panose="02040503050406030204" pitchFamily="18" charset="0"/>
                        </a:rPr>
                        <m:t>=0(</m:t>
                      </m:r>
                      <m:r>
                        <a:rPr lang="en-US" altLang="zh-CN" sz="2000" i="1">
                          <a:latin typeface="Cambria Math" panose="02040503050406030204" pitchFamily="18" charset="0"/>
                        </a:rPr>
                        <m:t>𝛼</m:t>
                      </m:r>
                      <m:r>
                        <a:rPr lang="en-US" altLang="zh-CN" sz="2000" i="1">
                          <a:latin typeface="Cambria Math" panose="02040503050406030204" pitchFamily="18" charset="0"/>
                        </a:rPr>
                        <m:t>=0.5</m:t>
                      </m:r>
                      <m:r>
                        <a:rPr lang="en-US" altLang="zh-CN" sz="2000" i="1">
                          <a:latin typeface="Cambria Math" panose="02040503050406030204" pitchFamily="18" charset="0"/>
                        </a:rPr>
                        <m:t>𝜋</m:t>
                      </m:r>
                      <m:r>
                        <a:rPr lang="en-US" altLang="zh-CN" sz="2000" i="1">
                          <a:latin typeface="Cambria Math" panose="02040503050406030204" pitchFamily="18" charset="0"/>
                        </a:rPr>
                        <m:t>,</m:t>
                      </m:r>
                      <m:r>
                        <a:rPr lang="en-US" altLang="zh-CN" sz="2000" i="1">
                          <a:latin typeface="Cambria Math" panose="02040503050406030204" pitchFamily="18" charset="0"/>
                        </a:rPr>
                        <m:t>𝛽</m:t>
                      </m:r>
                      <m:r>
                        <a:rPr lang="en-US" altLang="zh-CN" sz="2000" i="1">
                          <a:latin typeface="Cambria Math" panose="02040503050406030204" pitchFamily="18" charset="0"/>
                        </a:rPr>
                        <m:t>≈1.8524</m:t>
                      </m:r>
                      <m:r>
                        <a:rPr lang="en-US" altLang="zh-CN" sz="2000" i="1">
                          <a:latin typeface="Cambria Math" panose="02040503050406030204" pitchFamily="18" charset="0"/>
                        </a:rPr>
                        <m:t>𝜋</m:t>
                      </m:r>
                      <m:r>
                        <a:rPr lang="en-US" altLang="zh-CN" sz="2000" i="1">
                          <a:latin typeface="Cambria Math" panose="02040503050406030204" pitchFamily="18" charset="0"/>
                        </a:rPr>
                        <m:t>)</m:t>
                      </m:r>
                    </m:oMath>
                  </m:oMathPara>
                </a14:m>
                <a:endParaRPr lang="en-US" altLang="zh-CN" sz="2000" i="1" dirty="0">
                  <a:latin typeface="Cambria Math" panose="020405030504060302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The model Hamiltonian at this point can be mapped back to the antiferromagnetic Heisenberg model through </a:t>
                </a:r>
                <a14:m>
                  <m:oMath xmlns:m="http://schemas.openxmlformats.org/officeDocument/2006/math">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b="0" i="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b="0" i="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4</m:t>
                        </m:r>
                      </m:sub>
                    </m:sSub>
                  </m:oMath>
                </a14:m>
                <a:r>
                  <a:rPr lang="en-US" altLang="zh-CN" sz="2000" dirty="0">
                    <a:latin typeface="Times New Roman" panose="02020603050405020304" pitchFamily="18" charset="0"/>
                    <a:cs typeface="Times New Roman" panose="02020603050405020304" pitchFamily="18" charset="0"/>
                  </a:rPr>
                  <a:t> transformation.</a:t>
                </a:r>
              </a:p>
              <a:p>
                <a:pPr>
                  <a:lnSpc>
                    <a:spcPct val="150000"/>
                  </a:lnSpc>
                </a:pPr>
                <a:r>
                  <a:rPr lang="en-US" altLang="zh-CN" sz="2000" dirty="0">
                    <a:solidFill>
                      <a:srgbClr val="FF0000"/>
                    </a:solidFill>
                    <a:latin typeface="Times New Roman" panose="02020603050405020304" pitchFamily="18" charset="0"/>
                    <a:cs typeface="Times New Roman" panose="02020603050405020304" pitchFamily="18" charset="0"/>
                  </a:rPr>
                  <a:t>(Red area in the global phase diagram)</a:t>
                </a:r>
              </a:p>
            </p:txBody>
          </p:sp>
        </mc:Choice>
        <mc:Fallback xmlns="">
          <p:sp>
            <p:nvSpPr>
              <p:cNvPr id="4" name="文本框 3">
                <a:extLst>
                  <a:ext uri="{FF2B5EF4-FFF2-40B4-BE49-F238E27FC236}">
                    <a16:creationId xmlns:a16="http://schemas.microsoft.com/office/drawing/2014/main" id="{B8419389-F6D5-4E20-8B3D-59E53D1368B8}"/>
                  </a:ext>
                </a:extLst>
              </p:cNvPr>
              <p:cNvSpPr txBox="1">
                <a:spLocks noRot="1" noChangeAspect="1" noMove="1" noResize="1" noEditPoints="1" noAdjustHandles="1" noChangeArrowheads="1" noChangeShapeType="1" noTextEdit="1"/>
              </p:cNvSpPr>
              <p:nvPr/>
            </p:nvSpPr>
            <p:spPr>
              <a:xfrm>
                <a:off x="717386" y="805498"/>
                <a:ext cx="7411197" cy="2251257"/>
              </a:xfrm>
              <a:prstGeom prst="rect">
                <a:avLst/>
              </a:prstGeom>
              <a:blipFill>
                <a:blip r:embed="rId6"/>
                <a:stretch>
                  <a:fillRect l="-2140" b="-623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AB885D79-2380-4B53-BF4F-15F183C9C7FE}"/>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Spiral Order</a:t>
            </a:r>
            <a:endParaRPr lang="zh-CN" altLang="en-US" sz="2800"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5583E729-78B0-4A4C-BD3F-6D559D5BED4B}"/>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1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F415C2-2C22-4AF5-836D-AB50489DF36A}"/>
                  </a:ext>
                </a:extLst>
              </p:cNvPr>
              <p:cNvSpPr txBox="1"/>
              <p:nvPr/>
            </p:nvSpPr>
            <p:spPr>
              <a:xfrm>
                <a:off x="325128" y="3578018"/>
                <a:ext cx="8604920" cy="707886"/>
              </a:xfrm>
              <a:prstGeom prst="rect">
                <a:avLst/>
              </a:prstGeom>
              <a:noFill/>
            </p:spPr>
            <p:txBody>
              <a:bodyPr wrap="square" rtlCol="0">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After </a:t>
                </a:r>
                <a14:m>
                  <m:oMath xmlns:m="http://schemas.openxmlformats.org/officeDocument/2006/math">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4</m:t>
                        </m:r>
                      </m:sub>
                    </m:sSub>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transformation, the </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Neel order shown in Fig(2) transformed to the following pattern Fig(3). The red dashed frame marks the magnetic unit-cell.</a:t>
                </a:r>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FEF415C2-2C22-4AF5-836D-AB50489DF36A}"/>
                  </a:ext>
                </a:extLst>
              </p:cNvPr>
              <p:cNvSpPr txBox="1">
                <a:spLocks noRot="1" noChangeAspect="1" noMove="1" noResize="1" noEditPoints="1" noAdjustHandles="1" noChangeArrowheads="1" noChangeShapeType="1" noTextEdit="1"/>
              </p:cNvSpPr>
              <p:nvPr/>
            </p:nvSpPr>
            <p:spPr>
              <a:xfrm>
                <a:off x="325128" y="3578018"/>
                <a:ext cx="8604920" cy="707886"/>
              </a:xfrm>
              <a:prstGeom prst="rect">
                <a:avLst/>
              </a:prstGeom>
              <a:blipFill>
                <a:blip r:embed="rId3"/>
                <a:stretch>
                  <a:fillRect l="-708" t="-5172" b="-14655"/>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C206356A-F865-45C2-ADB4-A95D388F21E0}"/>
              </a:ext>
            </a:extLst>
          </p:cNvPr>
          <p:cNvGrpSpPr/>
          <p:nvPr/>
        </p:nvGrpSpPr>
        <p:grpSpPr>
          <a:xfrm>
            <a:off x="363897" y="872831"/>
            <a:ext cx="9248017" cy="2557570"/>
            <a:chOff x="80809" y="0"/>
            <a:chExt cx="9248017" cy="2557570"/>
          </a:xfrm>
        </p:grpSpPr>
        <p:pic>
          <p:nvPicPr>
            <p:cNvPr id="5" name="图片 4">
              <a:extLst>
                <a:ext uri="{FF2B5EF4-FFF2-40B4-BE49-F238E27FC236}">
                  <a16:creationId xmlns:a16="http://schemas.microsoft.com/office/drawing/2014/main" id="{092589F4-516B-42D2-85F6-DB221F0FB54E}"/>
                </a:ext>
              </a:extLst>
            </p:cNvPr>
            <p:cNvPicPr>
              <a:picLocks noChangeAspect="1"/>
            </p:cNvPicPr>
            <p:nvPr/>
          </p:nvPicPr>
          <p:blipFill rotWithShape="1">
            <a:blip r:embed="rId4">
              <a:extLst>
                <a:ext uri="{28A0092B-C50C-407E-A947-70E740481C1C}">
                  <a14:useLocalDpi xmlns:a14="http://schemas.microsoft.com/office/drawing/2010/main" val="0"/>
                </a:ext>
              </a:extLst>
            </a:blip>
            <a:srcRect l="2655" t="27241" r="2263" b="25666"/>
            <a:stretch/>
          </p:blipFill>
          <p:spPr>
            <a:xfrm>
              <a:off x="80809" y="0"/>
              <a:ext cx="9248017" cy="2211482"/>
            </a:xfrm>
            <a:prstGeom prst="rect">
              <a:avLst/>
            </a:prstGeom>
          </p:spPr>
        </p:pic>
        <p:sp>
          <p:nvSpPr>
            <p:cNvPr id="9" name="文本框 8">
              <a:extLst>
                <a:ext uri="{FF2B5EF4-FFF2-40B4-BE49-F238E27FC236}">
                  <a16:creationId xmlns:a16="http://schemas.microsoft.com/office/drawing/2014/main" id="{8E2C5D4B-36D0-4F8C-854D-F90940186A7F}"/>
                </a:ext>
              </a:extLst>
            </p:cNvPr>
            <p:cNvSpPr txBox="1"/>
            <p:nvPr/>
          </p:nvSpPr>
          <p:spPr>
            <a:xfrm>
              <a:off x="3936332" y="2219016"/>
              <a:ext cx="76848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Fig(2)</a:t>
              </a:r>
              <a:endParaRPr lang="zh-CN" altLang="en-US" sz="1600" dirty="0">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2B907372-8C3B-470B-B6EA-FAA9FBDFB22E}"/>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Spiral Order</a:t>
            </a:r>
            <a:endParaRPr lang="zh-CN" altLang="en-US" sz="2800" dirty="0">
              <a:latin typeface="Times New Roman" panose="02020603050405020304" pitchFamily="18" charset="0"/>
              <a:cs typeface="Times New Roman" panose="02020603050405020304" pitchFamily="18" charset="0"/>
            </a:endParaRPr>
          </a:p>
        </p:txBody>
      </p:sp>
      <p:cxnSp>
        <p:nvCxnSpPr>
          <p:cNvPr id="16" name="直接连接符 15">
            <a:extLst>
              <a:ext uri="{FF2B5EF4-FFF2-40B4-BE49-F238E27FC236}">
                <a16:creationId xmlns:a16="http://schemas.microsoft.com/office/drawing/2014/main" id="{9E5E1F1D-132E-4946-85F7-697760163737}"/>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CA3B055-963D-4725-9A0D-0BEDD53EE9D8}"/>
                  </a:ext>
                </a:extLst>
              </p:cNvPr>
              <p:cNvSpPr txBox="1"/>
              <p:nvPr/>
            </p:nvSpPr>
            <p:spPr>
              <a:xfrm>
                <a:off x="9432218" y="1208984"/>
                <a:ext cx="2417660" cy="1631216"/>
              </a:xfrm>
              <a:prstGeom prst="rect">
                <a:avLst/>
              </a:prstGeom>
              <a:noFill/>
            </p:spPr>
            <p:txBody>
              <a:bodyPr wrap="square" rtlCol="0">
                <a:spAutoFit/>
              </a:bodyPr>
              <a:lstStyle/>
              <a:p>
                <a:r>
                  <a:rPr lang="en-US" altLang="zh-CN" sz="2000" b="0" dirty="0">
                    <a:solidFill>
                      <a:schemeClr val="tx1"/>
                    </a:solidFill>
                    <a:latin typeface="Times New Roman" panose="02020603050405020304" pitchFamily="18" charset="0"/>
                    <a:cs typeface="Times New Roman" panose="02020603050405020304" pitchFamily="18" charset="0"/>
                  </a:rPr>
                  <a:t>One typical spin configuration of </a:t>
                </a:r>
                <a14:m>
                  <m:oMath xmlns:m="http://schemas.openxmlformats.org/officeDocument/2006/math">
                    <m:r>
                      <a:rPr lang="en-US" altLang="zh-CN" sz="2000" b="0" i="1" smtClean="0">
                        <a:solidFill>
                          <a:schemeClr val="tx1"/>
                        </a:solidFill>
                        <a:latin typeface="Cambria Math" panose="02040503050406030204" pitchFamily="18" charset="0"/>
                      </a:rPr>
                      <m:t>120</m:t>
                    </m:r>
                    <m:r>
                      <a:rPr lang="en-US" altLang="zh-CN" sz="2000" b="0" i="1" smtClean="0">
                        <a:solidFill>
                          <a:schemeClr val="tx1"/>
                        </a:solidFill>
                        <a:latin typeface="Cambria Math" panose="02040503050406030204" pitchFamily="18" charset="0"/>
                        <a:ea typeface="Cambria Math" panose="02040503050406030204" pitchFamily="18" charset="0"/>
                      </a:rPr>
                      <m:t>°</m:t>
                    </m:r>
                  </m:oMath>
                </a14:m>
                <a:r>
                  <a:rPr lang="en-US" altLang="zh-CN" sz="2000" dirty="0">
                    <a:solidFill>
                      <a:schemeClr val="tx1"/>
                    </a:solidFill>
                    <a:latin typeface="Times New Roman" panose="02020603050405020304" pitchFamily="18" charset="0"/>
                    <a:cs typeface="Times New Roman" panose="02020603050405020304" pitchFamily="18" charset="0"/>
                  </a:rPr>
                  <a:t>Neel order for antiferromagnetic Heisenberg model</a:t>
                </a:r>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BCA3B055-963D-4725-9A0D-0BEDD53EE9D8}"/>
                  </a:ext>
                </a:extLst>
              </p:cNvPr>
              <p:cNvSpPr txBox="1">
                <a:spLocks noRot="1" noChangeAspect="1" noMove="1" noResize="1" noEditPoints="1" noAdjustHandles="1" noChangeArrowheads="1" noChangeShapeType="1" noTextEdit="1"/>
              </p:cNvSpPr>
              <p:nvPr/>
            </p:nvSpPr>
            <p:spPr>
              <a:xfrm>
                <a:off x="9432218" y="1208984"/>
                <a:ext cx="2417660" cy="1631216"/>
              </a:xfrm>
              <a:prstGeom prst="rect">
                <a:avLst/>
              </a:prstGeom>
              <a:blipFill>
                <a:blip r:embed="rId5"/>
                <a:stretch>
                  <a:fillRect l="-2519" t="-1866" b="-5597"/>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11F18DB-A932-4D81-A0F8-0339206ECBE2}"/>
              </a:ext>
            </a:extLst>
          </p:cNvPr>
          <p:cNvGrpSpPr/>
          <p:nvPr/>
        </p:nvGrpSpPr>
        <p:grpSpPr>
          <a:xfrm>
            <a:off x="2539481" y="4255296"/>
            <a:ext cx="8720032" cy="2368556"/>
            <a:chOff x="2539481" y="4227303"/>
            <a:chExt cx="8720032" cy="2368556"/>
          </a:xfrm>
        </p:grpSpPr>
        <p:grpSp>
          <p:nvGrpSpPr>
            <p:cNvPr id="2" name="组合 1">
              <a:extLst>
                <a:ext uri="{FF2B5EF4-FFF2-40B4-BE49-F238E27FC236}">
                  <a16:creationId xmlns:a16="http://schemas.microsoft.com/office/drawing/2014/main" id="{01718CD7-609C-41DC-A3B3-D93422776147}"/>
                </a:ext>
              </a:extLst>
            </p:cNvPr>
            <p:cNvGrpSpPr/>
            <p:nvPr/>
          </p:nvGrpSpPr>
          <p:grpSpPr>
            <a:xfrm>
              <a:off x="2539481" y="4227303"/>
              <a:ext cx="8720032" cy="2050431"/>
              <a:chOff x="3540062" y="4411969"/>
              <a:chExt cx="8720032" cy="2050431"/>
            </a:xfrm>
          </p:grpSpPr>
          <p:pic>
            <p:nvPicPr>
              <p:cNvPr id="11" name="图片 10">
                <a:extLst>
                  <a:ext uri="{FF2B5EF4-FFF2-40B4-BE49-F238E27FC236}">
                    <a16:creationId xmlns:a16="http://schemas.microsoft.com/office/drawing/2014/main" id="{7D4D2864-3657-4EBA-8589-A74F274E7D9D}"/>
                  </a:ext>
                </a:extLst>
              </p:cNvPr>
              <p:cNvPicPr>
                <a:picLocks noChangeAspect="1"/>
              </p:cNvPicPr>
              <p:nvPr/>
            </p:nvPicPr>
            <p:blipFill rotWithShape="1">
              <a:blip r:embed="rId6">
                <a:extLst>
                  <a:ext uri="{28A0092B-C50C-407E-A947-70E740481C1C}">
                    <a14:useLocalDpi xmlns:a14="http://schemas.microsoft.com/office/drawing/2010/main" val="0"/>
                  </a:ext>
                </a:extLst>
              </a:blip>
              <a:srcRect l="2359" t="27240" r="2559" b="26278"/>
              <a:stretch/>
            </p:blipFill>
            <p:spPr>
              <a:xfrm>
                <a:off x="3655174" y="4411969"/>
                <a:ext cx="8604920" cy="2030975"/>
              </a:xfrm>
              <a:prstGeom prst="rect">
                <a:avLst/>
              </a:prstGeom>
            </p:spPr>
          </p:pic>
          <p:sp>
            <p:nvSpPr>
              <p:cNvPr id="12" name="平行四边形 11">
                <a:extLst>
                  <a:ext uri="{FF2B5EF4-FFF2-40B4-BE49-F238E27FC236}">
                    <a16:creationId xmlns:a16="http://schemas.microsoft.com/office/drawing/2014/main" id="{2ACDF203-CF2D-4E54-82D8-31F4832AC4A4}"/>
                  </a:ext>
                </a:extLst>
              </p:cNvPr>
              <p:cNvSpPr/>
              <p:nvPr/>
            </p:nvSpPr>
            <p:spPr>
              <a:xfrm>
                <a:off x="3540062" y="5672161"/>
                <a:ext cx="2423937" cy="790239"/>
              </a:xfrm>
              <a:prstGeom prst="parallelogram">
                <a:avLst/>
              </a:prstGeom>
              <a:noFill/>
              <a:ln w="444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2F0E6CF8-54E2-486C-AFBC-558D99FA52AF}"/>
                </a:ext>
              </a:extLst>
            </p:cNvPr>
            <p:cNvSpPr txBox="1"/>
            <p:nvPr/>
          </p:nvSpPr>
          <p:spPr>
            <a:xfrm>
              <a:off x="6524398" y="6257305"/>
              <a:ext cx="76848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Fig(3)</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4499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AB5536-5A2B-40BB-A9CF-3FB70D9A3424}"/>
                  </a:ext>
                </a:extLst>
              </p:cNvPr>
              <p:cNvSpPr txBox="1"/>
              <p:nvPr/>
            </p:nvSpPr>
            <p:spPr>
              <a:xfrm>
                <a:off x="1094613" y="875272"/>
                <a:ext cx="4602157" cy="1791324"/>
              </a:xfrm>
              <a:prstGeom prst="rect">
                <a:avLst/>
              </a:prstGeom>
              <a:noFill/>
            </p:spPr>
            <p:txBody>
              <a:bodyPr wrap="none" lIns="0" tIns="0" rIns="0" bIns="0" rtlCol="0">
                <a:spAutoFit/>
              </a:bodyPr>
              <a:lstStyle/>
              <a:p>
                <a:pPr>
                  <a:lnSpc>
                    <a:spcPct val="150000"/>
                  </a:lnSpc>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e>
                    </m:func>
                  </m:oMath>
                </a14:m>
                <a:endParaRPr lang="en-US" altLang="zh-CN" sz="2000"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=1.5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Ferromagnetic Heisenberg model.</a:t>
                </a:r>
              </a:p>
              <a:p>
                <a:pPr>
                  <a:lnSpc>
                    <a:spcPct val="150000"/>
                  </a:lnSpc>
                </a:pPr>
                <a:r>
                  <a:rPr lang="en-US" altLang="zh-CN" sz="2000" dirty="0">
                    <a:solidFill>
                      <a:srgbClr val="008000"/>
                    </a:solidFill>
                    <a:latin typeface="Times New Roman" panose="02020603050405020304" pitchFamily="18" charset="0"/>
                    <a:cs typeface="Times New Roman" panose="02020603050405020304" pitchFamily="18" charset="0"/>
                  </a:rPr>
                  <a:t>(Green area in the global phase diagram)</a:t>
                </a:r>
              </a:p>
            </p:txBody>
          </p:sp>
        </mc:Choice>
        <mc:Fallback xmlns="">
          <p:sp>
            <p:nvSpPr>
              <p:cNvPr id="5" name="文本框 4">
                <a:extLst>
                  <a:ext uri="{FF2B5EF4-FFF2-40B4-BE49-F238E27FC236}">
                    <a16:creationId xmlns:a16="http://schemas.microsoft.com/office/drawing/2014/main" id="{CEAB5536-5A2B-40BB-A9CF-3FB70D9A3424}"/>
                  </a:ext>
                </a:extLst>
              </p:cNvPr>
              <p:cNvSpPr txBox="1">
                <a:spLocks noRot="1" noChangeAspect="1" noMove="1" noResize="1" noEditPoints="1" noAdjustHandles="1" noChangeArrowheads="1" noChangeShapeType="1" noTextEdit="1"/>
              </p:cNvSpPr>
              <p:nvPr/>
            </p:nvSpPr>
            <p:spPr>
              <a:xfrm>
                <a:off x="1094613" y="875272"/>
                <a:ext cx="4602157" cy="1791324"/>
              </a:xfrm>
              <a:prstGeom prst="rect">
                <a:avLst/>
              </a:prstGeom>
              <a:blipFill>
                <a:blip r:embed="rId2"/>
                <a:stretch>
                  <a:fillRect l="-3444" b="-785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21EAE50-8377-485C-8ED2-045E40D73DC7}"/>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FM Order</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1B63A667-EE07-40F8-96D4-1DA589D66E92}"/>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5F735A-778F-4B2F-A242-09028C7871CC}"/>
                  </a:ext>
                </a:extLst>
              </p:cNvPr>
              <p:cNvSpPr txBox="1"/>
              <p:nvPr/>
            </p:nvSpPr>
            <p:spPr>
              <a:xfrm>
                <a:off x="739967" y="2908681"/>
                <a:ext cx="6619421" cy="30740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FM order, all spins are parallel aligned;</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energy </a:t>
                </a:r>
                <a14:m>
                  <m:oMath xmlns:m="http://schemas.openxmlformats.org/officeDocument/2006/math">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𝐸</m:t>
                        </m:r>
                      </m:e>
                      <m:sub>
                        <m:r>
                          <a:rPr lang="en-US" altLang="zh-CN" sz="2000" i="1">
                            <a:solidFill>
                              <a:srgbClr val="FF0000"/>
                            </a:solidFill>
                            <a:latin typeface="Cambria Math" panose="02040503050406030204" pitchFamily="18" charset="0"/>
                            <a:cs typeface="Times New Roman" panose="02020603050405020304" pitchFamily="18" charset="0"/>
                          </a:rPr>
                          <m:t>0</m:t>
                        </m:r>
                      </m:sub>
                    </m:sSub>
                    <m:r>
                      <a:rPr lang="en-US" altLang="zh-CN" sz="2000" i="1">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3</m:t>
                    </m:r>
                    <m:r>
                      <a:rPr lang="en-US" altLang="zh-CN" sz="2000" i="1">
                        <a:solidFill>
                          <a:srgbClr val="FF0000"/>
                        </a:solidFill>
                        <a:latin typeface="Cambria Math" panose="02040503050406030204" pitchFamily="18" charset="0"/>
                        <a:cs typeface="Times New Roman" panose="02020603050405020304" pitchFamily="18" charset="0"/>
                      </a:rPr>
                      <m:t>𝑁</m:t>
                    </m:r>
                    <m:r>
                      <a:rPr lang="en-US" altLang="zh-CN" sz="2000" b="0" i="1" smtClean="0">
                        <a:solidFill>
                          <a:srgbClr val="FF0000"/>
                        </a:solidFill>
                        <a:latin typeface="Cambria Math" panose="02040503050406030204" pitchFamily="18" charset="0"/>
                        <a:cs typeface="Times New Roman" panose="02020603050405020304" pitchFamily="18" charset="0"/>
                      </a:rPr>
                      <m:t>/4</m:t>
                    </m:r>
                  </m:oMath>
                </a14:m>
                <a:r>
                  <a:rPr lang="en-US" altLang="zh-CN" sz="2000" dirty="0">
                    <a:latin typeface="Times New Roman" panose="02020603050405020304" pitchFamily="18" charset="0"/>
                    <a:cs typeface="Times New Roman" panose="02020603050405020304" pitchFamily="18" charset="0"/>
                  </a:rPr>
                  <a:t>, where N is the number of lattice sites;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1 lattice-site as shown in Fig(1) and the translation vectors for magnetic unit-cell are:</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num>
                      <m:den>
                        <m:r>
                          <a:rPr lang="en-US" altLang="zh-CN" sz="2000" b="0" i="1" smtClean="0">
                            <a:latin typeface="Cambria Math" panose="02040503050406030204" pitchFamily="18" charset="0"/>
                          </a:rPr>
                          <m:t>2</m:t>
                        </m:r>
                      </m:den>
                    </m:f>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4D5F735A-778F-4B2F-A242-09028C7871CC}"/>
                  </a:ext>
                </a:extLst>
              </p:cNvPr>
              <p:cNvSpPr txBox="1">
                <a:spLocks noRot="1" noChangeAspect="1" noMove="1" noResize="1" noEditPoints="1" noAdjustHandles="1" noChangeArrowheads="1" noChangeShapeType="1" noTextEdit="1"/>
              </p:cNvSpPr>
              <p:nvPr/>
            </p:nvSpPr>
            <p:spPr>
              <a:xfrm>
                <a:off x="739967" y="2908681"/>
                <a:ext cx="6619421" cy="3074047"/>
              </a:xfrm>
              <a:prstGeom prst="rect">
                <a:avLst/>
              </a:prstGeom>
              <a:blipFill>
                <a:blip r:embed="rId3"/>
                <a:stretch>
                  <a:fillRect l="-829" r="-276" b="-397"/>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B40EF021-03B6-4832-82DA-64B93512D580}"/>
              </a:ext>
            </a:extLst>
          </p:cNvPr>
          <p:cNvGrpSpPr/>
          <p:nvPr/>
        </p:nvGrpSpPr>
        <p:grpSpPr>
          <a:xfrm>
            <a:off x="7699098" y="791749"/>
            <a:ext cx="3960000" cy="2664500"/>
            <a:chOff x="7699098" y="791749"/>
            <a:chExt cx="3960000" cy="2664500"/>
          </a:xfrm>
        </p:grpSpPr>
        <p:pic>
          <p:nvPicPr>
            <p:cNvPr id="3" name="图片 2">
              <a:extLst>
                <a:ext uri="{FF2B5EF4-FFF2-40B4-BE49-F238E27FC236}">
                  <a16:creationId xmlns:a16="http://schemas.microsoft.com/office/drawing/2014/main" id="{71155BB3-FE3E-4263-8CB0-9E350D383ED7}"/>
                </a:ext>
              </a:extLst>
            </p:cNvPr>
            <p:cNvPicPr>
              <a:picLocks noChangeAspect="1"/>
            </p:cNvPicPr>
            <p:nvPr/>
          </p:nvPicPr>
          <p:blipFill rotWithShape="1">
            <a:blip r:embed="rId4">
              <a:extLst>
                <a:ext uri="{28A0092B-C50C-407E-A947-70E740481C1C}">
                  <a14:useLocalDpi xmlns:a14="http://schemas.microsoft.com/office/drawing/2010/main" val="0"/>
                </a:ext>
              </a:extLst>
            </a:blip>
            <a:srcRect l="10552" r="9060"/>
            <a:stretch/>
          </p:blipFill>
          <p:spPr>
            <a:xfrm>
              <a:off x="7699098" y="791749"/>
              <a:ext cx="3960000" cy="2378486"/>
            </a:xfrm>
            <a:prstGeom prst="rect">
              <a:avLst/>
            </a:prstGeom>
          </p:spPr>
        </p:pic>
        <p:cxnSp>
          <p:nvCxnSpPr>
            <p:cNvPr id="11" name="直接箭头连接符 10">
              <a:extLst>
                <a:ext uri="{FF2B5EF4-FFF2-40B4-BE49-F238E27FC236}">
                  <a16:creationId xmlns:a16="http://schemas.microsoft.com/office/drawing/2014/main" id="{39CB305A-9E97-4714-9425-4E0D197629D6}"/>
                </a:ext>
              </a:extLst>
            </p:cNvPr>
            <p:cNvCxnSpPr>
              <a:cxnSpLocks/>
            </p:cNvCxnSpPr>
            <p:nvPr/>
          </p:nvCxnSpPr>
          <p:spPr>
            <a:xfrm rot="18000000" flipV="1">
              <a:off x="9352914" y="1447117"/>
              <a:ext cx="1188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83D1D88-F1DA-4675-8C03-CB029C2914CC}"/>
                </a:ext>
              </a:extLst>
            </p:cNvPr>
            <p:cNvCxnSpPr>
              <a:cxnSpLocks/>
            </p:cNvCxnSpPr>
            <p:nvPr/>
          </p:nvCxnSpPr>
          <p:spPr>
            <a:xfrm rot="21600000" flipV="1">
              <a:off x="9649914" y="1961537"/>
              <a:ext cx="1188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68D5E8-A4E6-4A51-B048-043A43971A04}"/>
                    </a:ext>
                  </a:extLst>
                </p:cNvPr>
                <p:cNvSpPr txBox="1"/>
                <p:nvPr/>
              </p:nvSpPr>
              <p:spPr>
                <a:xfrm>
                  <a:off x="10243914" y="1035148"/>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9768D5E8-A4E6-4A51-B048-043A43971A04}"/>
                    </a:ext>
                  </a:extLst>
                </p:cNvPr>
                <p:cNvSpPr txBox="1">
                  <a:spLocks noRot="1" noChangeAspect="1" noMove="1" noResize="1" noEditPoints="1" noAdjustHandles="1" noChangeArrowheads="1" noChangeShapeType="1" noTextEdit="1"/>
                </p:cNvSpPr>
                <p:nvPr/>
              </p:nvSpPr>
              <p:spPr>
                <a:xfrm>
                  <a:off x="10243914" y="1035148"/>
                  <a:ext cx="307200" cy="276999"/>
                </a:xfrm>
                <a:prstGeom prst="rect">
                  <a:avLst/>
                </a:prstGeom>
                <a:blipFill>
                  <a:blip r:embed="rId5"/>
                  <a:stretch>
                    <a:fillRect l="-9804"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4D0CFC8-1C2C-411A-A2F0-840316A344ED}"/>
                    </a:ext>
                  </a:extLst>
                </p:cNvPr>
                <p:cNvSpPr txBox="1"/>
                <p:nvPr/>
              </p:nvSpPr>
              <p:spPr>
                <a:xfrm>
                  <a:off x="10716285" y="2082493"/>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94D0CFC8-1C2C-411A-A2F0-840316A344ED}"/>
                    </a:ext>
                  </a:extLst>
                </p:cNvPr>
                <p:cNvSpPr txBox="1">
                  <a:spLocks noRot="1" noChangeAspect="1" noMove="1" noResize="1" noEditPoints="1" noAdjustHandles="1" noChangeArrowheads="1" noChangeShapeType="1" noTextEdit="1"/>
                </p:cNvSpPr>
                <p:nvPr/>
              </p:nvSpPr>
              <p:spPr>
                <a:xfrm>
                  <a:off x="10716285" y="2082493"/>
                  <a:ext cx="312521" cy="276999"/>
                </a:xfrm>
                <a:prstGeom prst="rect">
                  <a:avLst/>
                </a:prstGeom>
                <a:blipFill>
                  <a:blip r:embed="rId6"/>
                  <a:stretch>
                    <a:fillRect l="-9804" r="-5882" b="-15556"/>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11B88DA6-D3E7-4C96-A619-6ACE6050F84F}"/>
                </a:ext>
              </a:extLst>
            </p:cNvPr>
            <p:cNvSpPr txBox="1"/>
            <p:nvPr/>
          </p:nvSpPr>
          <p:spPr>
            <a:xfrm>
              <a:off x="8951077" y="3117695"/>
              <a:ext cx="728021"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grpSp>
      <p:grpSp>
        <p:nvGrpSpPr>
          <p:cNvPr id="20" name="组合 19">
            <a:extLst>
              <a:ext uri="{FF2B5EF4-FFF2-40B4-BE49-F238E27FC236}">
                <a16:creationId xmlns:a16="http://schemas.microsoft.com/office/drawing/2014/main" id="{85C60D80-7E17-453E-8EAE-2B7F5563D348}"/>
              </a:ext>
            </a:extLst>
          </p:cNvPr>
          <p:cNvGrpSpPr/>
          <p:nvPr/>
        </p:nvGrpSpPr>
        <p:grpSpPr>
          <a:xfrm>
            <a:off x="7302378" y="3427924"/>
            <a:ext cx="4356720" cy="2996337"/>
            <a:chOff x="7302378" y="3427924"/>
            <a:chExt cx="4356720" cy="2996337"/>
          </a:xfrm>
        </p:grpSpPr>
        <p:pic>
          <p:nvPicPr>
            <p:cNvPr id="18" name="图片 17">
              <a:extLst>
                <a:ext uri="{FF2B5EF4-FFF2-40B4-BE49-F238E27FC236}">
                  <a16:creationId xmlns:a16="http://schemas.microsoft.com/office/drawing/2014/main" id="{3AF2B2AA-D390-4EFB-845C-50666882033E}"/>
                </a:ext>
              </a:extLst>
            </p:cNvPr>
            <p:cNvPicPr>
              <a:picLocks noChangeAspect="1"/>
            </p:cNvPicPr>
            <p:nvPr/>
          </p:nvPicPr>
          <p:blipFill rotWithShape="1">
            <a:blip r:embed="rId7">
              <a:extLst>
                <a:ext uri="{28A0092B-C50C-407E-A947-70E740481C1C}">
                  <a14:useLocalDpi xmlns:a14="http://schemas.microsoft.com/office/drawing/2010/main" val="0"/>
                </a:ext>
              </a:extLst>
            </a:blip>
            <a:srcRect l="10327" r="10541"/>
            <a:stretch/>
          </p:blipFill>
          <p:spPr>
            <a:xfrm>
              <a:off x="7302378" y="3427924"/>
              <a:ext cx="4356720" cy="2658127"/>
            </a:xfrm>
            <a:prstGeom prst="rect">
              <a:avLst/>
            </a:prstGeom>
          </p:spPr>
        </p:pic>
        <p:sp>
          <p:nvSpPr>
            <p:cNvPr id="19" name="文本框 18">
              <a:extLst>
                <a:ext uri="{FF2B5EF4-FFF2-40B4-BE49-F238E27FC236}">
                  <a16:creationId xmlns:a16="http://schemas.microsoft.com/office/drawing/2014/main" id="{CA8EFF32-CB1D-42BB-A93A-595EC28F26AE}"/>
                </a:ext>
              </a:extLst>
            </p:cNvPr>
            <p:cNvSpPr txBox="1"/>
            <p:nvPr/>
          </p:nvSpPr>
          <p:spPr>
            <a:xfrm>
              <a:off x="9116727" y="6085707"/>
              <a:ext cx="728021"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Fig(2)</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3976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A9B61D-917F-4E09-B41E-2BE168BEBE9E}"/>
              </a:ext>
            </a:extLst>
          </p:cNvPr>
          <p:cNvSpPr txBox="1"/>
          <p:nvPr/>
        </p:nvSpPr>
        <p:spPr>
          <a:xfrm>
            <a:off x="1773381" y="1439081"/>
            <a:ext cx="6913418" cy="3143168"/>
          </a:xfrm>
          <a:prstGeom prst="rect">
            <a:avLst/>
          </a:prstGeom>
          <a:noFill/>
        </p:spPr>
        <p:txBody>
          <a:bodyPr wrap="square" rtlCol="0">
            <a:spAutoFit/>
          </a:bodyPr>
          <a:lstStyle/>
          <a:p>
            <a:pPr>
              <a:lnSpc>
                <a:spcPct val="150000"/>
              </a:lnSpc>
            </a:pPr>
            <a:r>
              <a:rPr lang="en-US" altLang="zh-CN" sz="4000" dirty="0">
                <a:latin typeface="Times New Roman" panose="02020603050405020304" pitchFamily="18" charset="0"/>
                <a:cs typeface="Times New Roman" panose="02020603050405020304" pitchFamily="18" charset="0"/>
              </a:rPr>
              <a:t>Outline</a:t>
            </a:r>
          </a:p>
          <a:p>
            <a:pPr marL="571500" indent="-571500">
              <a:lnSpc>
                <a:spcPct val="150000"/>
              </a:lnSpc>
              <a:buFont typeface="Wingdings" panose="05000000000000000000" pitchFamily="2" charset="2"/>
              <a:buChar char="l"/>
            </a:pPr>
            <a:r>
              <a:rPr lang="en-US" altLang="zh-CN" sz="3200" dirty="0">
                <a:latin typeface="Times New Roman" panose="02020603050405020304" pitchFamily="18" charset="0"/>
                <a:cs typeface="Times New Roman" panose="02020603050405020304" pitchFamily="18" charset="0"/>
              </a:rPr>
              <a:t>Background and motivation</a:t>
            </a:r>
          </a:p>
          <a:p>
            <a:pPr marL="571500" indent="-571500">
              <a:lnSpc>
                <a:spcPct val="150000"/>
              </a:lnSpc>
              <a:buFont typeface="Wingdings" panose="05000000000000000000" pitchFamily="2" charset="2"/>
              <a:buChar char="l"/>
            </a:pPr>
            <a:r>
              <a:rPr lang="en-US" altLang="zh-CN" sz="3200" dirty="0">
                <a:latin typeface="Times New Roman" panose="02020603050405020304" pitchFamily="18" charset="0"/>
                <a:cs typeface="Times New Roman" panose="02020603050405020304" pitchFamily="18" charset="0"/>
              </a:rPr>
              <a:t>Global phase diagram and analysis</a:t>
            </a:r>
          </a:p>
          <a:p>
            <a:pPr marL="571500" indent="-571500">
              <a:lnSpc>
                <a:spcPct val="150000"/>
              </a:lnSpc>
              <a:buFont typeface="Wingdings" panose="05000000000000000000" pitchFamily="2" charset="2"/>
              <a:buChar char="l"/>
            </a:pPr>
            <a:r>
              <a:rPr lang="en-US" altLang="zh-CN" sz="3200" dirty="0">
                <a:latin typeface="Times New Roman" panose="02020603050405020304" pitchFamily="18" charset="0"/>
                <a:cs typeface="Times New Roman" panose="02020603050405020304" pitchFamily="18" charset="0"/>
              </a:rPr>
              <a:t>Summary and future work</a:t>
            </a:r>
          </a:p>
        </p:txBody>
      </p:sp>
    </p:spTree>
    <p:extLst>
      <p:ext uri="{BB962C8B-B14F-4D97-AF65-F5344CB8AC3E}">
        <p14:creationId xmlns:p14="http://schemas.microsoft.com/office/powerpoint/2010/main" val="3022078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ECCA428C-B0D6-4571-A7D7-07259DBABA48}"/>
              </a:ext>
            </a:extLst>
          </p:cNvPr>
          <p:cNvPicPr>
            <a:picLocks noChangeAspect="1"/>
          </p:cNvPicPr>
          <p:nvPr/>
        </p:nvPicPr>
        <p:blipFill rotWithShape="1">
          <a:blip r:embed="rId2">
            <a:extLst>
              <a:ext uri="{28A0092B-C50C-407E-A947-70E740481C1C}">
                <a14:useLocalDpi xmlns:a14="http://schemas.microsoft.com/office/drawing/2010/main" val="0"/>
              </a:ext>
            </a:extLst>
          </a:blip>
          <a:srcRect l="19495" t="13162" r="16719" b="15900"/>
          <a:stretch/>
        </p:blipFill>
        <p:spPr>
          <a:xfrm>
            <a:off x="5971592" y="3509532"/>
            <a:ext cx="6232135" cy="334688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25A85D-B5DC-403B-83B7-230AF28D7CA2}"/>
                  </a:ext>
                </a:extLst>
              </p:cNvPr>
              <p:cNvSpPr txBox="1"/>
              <p:nvPr/>
            </p:nvSpPr>
            <p:spPr>
              <a:xfrm>
                <a:off x="611118" y="783886"/>
                <a:ext cx="6998325" cy="2252989"/>
              </a:xfrm>
              <a:prstGeom prst="rect">
                <a:avLst/>
              </a:prstGeom>
              <a:noFill/>
            </p:spPr>
            <p:txBody>
              <a:bodyPr wrap="square" lIns="0" tIns="0" rIns="0" bIns="0" rtlCol="0">
                <a:spAutoFit/>
              </a:bodyPr>
              <a:lstStyle/>
              <a:p>
                <a:pPr>
                  <a:lnSpc>
                    <a:spcPct val="150000"/>
                  </a:lnSpc>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𝛼</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𝛽</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𝛼</m:t>
                        </m:r>
                      </m:e>
                    </m:func>
                  </m:oMath>
                </a14:m>
                <a:endParaRPr lang="en-US" altLang="zh-CN" sz="2000" b="0" i="1" dirty="0">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0</m:t>
                      </m:r>
                      <m:r>
                        <a:rPr lang="en-US" altLang="zh-CN" sz="200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8</m:t>
                      </m:r>
                      <m:r>
                        <a:rPr lang="en-US" altLang="zh-CN" sz="2000" i="1" smtClean="0">
                          <a:latin typeface="Cambria Math" panose="02040503050406030204" pitchFamily="18" charset="0"/>
                          <a:ea typeface="Cambria Math" panose="02040503050406030204" pitchFamily="18" charset="0"/>
                        </a:rPr>
                        <m:t>5</m:t>
                      </m:r>
                      <m:r>
                        <a:rPr lang="en-US" altLang="zh-CN" sz="2000" i="1">
                          <a:latin typeface="Cambria Math" panose="02040503050406030204" pitchFamily="18" charset="0"/>
                          <a:ea typeface="Cambria Math" panose="02040503050406030204" pitchFamily="18" charset="0"/>
                        </a:rPr>
                        <m:t>2</m:t>
                      </m:r>
                      <m:r>
                        <a:rPr lang="en-US" altLang="zh-CN" sz="2000" i="1" smtClean="0">
                          <a:latin typeface="Cambria Math" panose="02040503050406030204" pitchFamily="18" charset="0"/>
                          <a:ea typeface="Cambria Math" panose="02040503050406030204" pitchFamily="18" charset="0"/>
                        </a:rPr>
                        <m:t>4</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The model Hamiltonian at this point can be mapped back to the ferromagnetic Heisenberg model through </a:t>
                </a:r>
                <a14:m>
                  <m:oMath xmlns:m="http://schemas.openxmlformats.org/officeDocument/2006/math">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4</m:t>
                        </m:r>
                      </m:sub>
                    </m:sSub>
                  </m:oMath>
                </a14:m>
                <a:r>
                  <a:rPr lang="en-US" altLang="zh-CN" sz="2000" dirty="0">
                    <a:latin typeface="Times New Roman" panose="02020603050405020304" pitchFamily="18" charset="0"/>
                    <a:cs typeface="Times New Roman" panose="02020603050405020304" pitchFamily="18" charset="0"/>
                  </a:rPr>
                  <a:t> transformation.</a:t>
                </a:r>
              </a:p>
              <a:p>
                <a:pPr>
                  <a:lnSpc>
                    <a:spcPct val="150000"/>
                  </a:lnSpc>
                </a:pPr>
                <a:r>
                  <a:rPr lang="en-US" altLang="zh-CN" sz="2000" dirty="0">
                    <a:solidFill>
                      <a:srgbClr val="FF6600"/>
                    </a:solidFill>
                    <a:latin typeface="Times New Roman" panose="02020603050405020304" pitchFamily="18" charset="0"/>
                    <a:cs typeface="Times New Roman" panose="02020603050405020304" pitchFamily="18" charset="0"/>
                  </a:rPr>
                  <a:t>(Orange area in the global phase diagram)</a:t>
                </a:r>
              </a:p>
            </p:txBody>
          </p:sp>
        </mc:Choice>
        <mc:Fallback xmlns="">
          <p:sp>
            <p:nvSpPr>
              <p:cNvPr id="5" name="文本框 4">
                <a:extLst>
                  <a:ext uri="{FF2B5EF4-FFF2-40B4-BE49-F238E27FC236}">
                    <a16:creationId xmlns:a16="http://schemas.microsoft.com/office/drawing/2014/main" id="{F925A85D-B5DC-403B-83B7-230AF28D7CA2}"/>
                  </a:ext>
                </a:extLst>
              </p:cNvPr>
              <p:cNvSpPr txBox="1">
                <a:spLocks noRot="1" noChangeAspect="1" noMove="1" noResize="1" noEditPoints="1" noAdjustHandles="1" noChangeArrowheads="1" noChangeShapeType="1" noTextEdit="1"/>
              </p:cNvSpPr>
              <p:nvPr/>
            </p:nvSpPr>
            <p:spPr>
              <a:xfrm>
                <a:off x="611118" y="783886"/>
                <a:ext cx="6998325" cy="2252989"/>
              </a:xfrm>
              <a:prstGeom prst="rect">
                <a:avLst/>
              </a:prstGeom>
              <a:blipFill>
                <a:blip r:embed="rId3"/>
                <a:stretch>
                  <a:fillRect l="-2178" b="-5962"/>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8DE1B77F-0D6B-4C4C-9CE0-DDC2F0B3F223}"/>
              </a:ext>
            </a:extLst>
          </p:cNvPr>
          <p:cNvGrpSpPr>
            <a:grpSpLocks noChangeAspect="1"/>
          </p:cNvGrpSpPr>
          <p:nvPr/>
        </p:nvGrpSpPr>
        <p:grpSpPr>
          <a:xfrm>
            <a:off x="7852641" y="880660"/>
            <a:ext cx="3378446" cy="2412000"/>
            <a:chOff x="7290536" y="0"/>
            <a:chExt cx="4901464" cy="3226885"/>
          </a:xfrm>
        </p:grpSpPr>
        <p:pic>
          <p:nvPicPr>
            <p:cNvPr id="8" name="图片 7">
              <a:extLst>
                <a:ext uri="{FF2B5EF4-FFF2-40B4-BE49-F238E27FC236}">
                  <a16:creationId xmlns:a16="http://schemas.microsoft.com/office/drawing/2014/main" id="{D1A3BD12-8F90-4555-A5CE-E1EC54F2D658}"/>
                </a:ext>
              </a:extLst>
            </p:cNvPr>
            <p:cNvPicPr>
              <a:picLocks noChangeAspect="1"/>
            </p:cNvPicPr>
            <p:nvPr/>
          </p:nvPicPr>
          <p:blipFill rotWithShape="1">
            <a:blip r:embed="rId4">
              <a:extLst>
                <a:ext uri="{28A0092B-C50C-407E-A947-70E740481C1C}">
                  <a14:useLocalDpi xmlns:a14="http://schemas.microsoft.com/office/drawing/2010/main" val="0"/>
                </a:ext>
              </a:extLst>
            </a:blip>
            <a:srcRect l="11310" t="1717" r="9952" b="1290"/>
            <a:stretch/>
          </p:blipFill>
          <p:spPr>
            <a:xfrm>
              <a:off x="7290536" y="0"/>
              <a:ext cx="4901464" cy="2915081"/>
            </a:xfrm>
            <a:prstGeom prst="rect">
              <a:avLst/>
            </a:prstGeom>
          </p:spPr>
        </p:pic>
        <p:cxnSp>
          <p:nvCxnSpPr>
            <p:cNvPr id="10" name="直接箭头连接符 9">
              <a:extLst>
                <a:ext uri="{FF2B5EF4-FFF2-40B4-BE49-F238E27FC236}">
                  <a16:creationId xmlns:a16="http://schemas.microsoft.com/office/drawing/2014/main" id="{15792686-DF06-4DF4-BBB8-83AA1B64AD8C}"/>
                </a:ext>
              </a:extLst>
            </p:cNvPr>
            <p:cNvCxnSpPr/>
            <p:nvPr/>
          </p:nvCxnSpPr>
          <p:spPr>
            <a:xfrm flipV="1">
              <a:off x="9221821" y="644852"/>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A115FE3-FDBE-4499-8D35-6B2F343CBADB}"/>
                </a:ext>
              </a:extLst>
            </p:cNvPr>
            <p:cNvCxnSpPr>
              <a:cxnSpLocks/>
            </p:cNvCxnSpPr>
            <p:nvPr/>
          </p:nvCxnSpPr>
          <p:spPr>
            <a:xfrm rot="3600000" flipV="1">
              <a:off x="9530728" y="1177024"/>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094F1FF-1E8C-4ED9-963E-FC9CE5023545}"/>
                    </a:ext>
                  </a:extLst>
                </p:cNvPr>
                <p:cNvSpPr txBox="1"/>
                <p:nvPr/>
              </p:nvSpPr>
              <p:spPr>
                <a:xfrm>
                  <a:off x="9215721" y="942190"/>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A094F1FF-1E8C-4ED9-963E-FC9CE5023545}"/>
                    </a:ext>
                  </a:extLst>
                </p:cNvPr>
                <p:cNvSpPr txBox="1">
                  <a:spLocks noRot="1" noChangeAspect="1" noMove="1" noResize="1" noEditPoints="1" noAdjustHandles="1" noChangeArrowheads="1" noChangeShapeType="1" noTextEdit="1"/>
                </p:cNvSpPr>
                <p:nvPr/>
              </p:nvSpPr>
              <p:spPr>
                <a:xfrm>
                  <a:off x="9215721" y="942190"/>
                  <a:ext cx="312521" cy="276999"/>
                </a:xfrm>
                <a:prstGeom prst="rect">
                  <a:avLst/>
                </a:prstGeom>
                <a:blipFill>
                  <a:blip r:embed="rId5"/>
                  <a:stretch>
                    <a:fillRect l="-21429" r="-21429" b="-29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532825-0257-44C7-B4A1-FA4EB711B563}"/>
                    </a:ext>
                  </a:extLst>
                </p:cNvPr>
                <p:cNvSpPr txBox="1"/>
                <p:nvPr/>
              </p:nvSpPr>
              <p:spPr>
                <a:xfrm>
                  <a:off x="9741268" y="1684150"/>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EB532825-0257-44C7-B4A1-FA4EB711B563}"/>
                    </a:ext>
                  </a:extLst>
                </p:cNvPr>
                <p:cNvSpPr txBox="1">
                  <a:spLocks noRot="1" noChangeAspect="1" noMove="1" noResize="1" noEditPoints="1" noAdjustHandles="1" noChangeArrowheads="1" noChangeShapeType="1" noTextEdit="1"/>
                </p:cNvSpPr>
                <p:nvPr/>
              </p:nvSpPr>
              <p:spPr>
                <a:xfrm>
                  <a:off x="9741268" y="1684150"/>
                  <a:ext cx="307200" cy="276999"/>
                </a:xfrm>
                <a:prstGeom prst="rect">
                  <a:avLst/>
                </a:prstGeom>
                <a:blipFill>
                  <a:blip r:embed="rId6"/>
                  <a:stretch>
                    <a:fillRect l="-21429" r="-19048" b="-2926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1D9D5EB-39CE-419E-8299-74131FB91749}"/>
                </a:ext>
              </a:extLst>
            </p:cNvPr>
            <p:cNvSpPr txBox="1"/>
            <p:nvPr/>
          </p:nvSpPr>
          <p:spPr>
            <a:xfrm>
              <a:off x="9114816" y="2848325"/>
              <a:ext cx="1256530" cy="37856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E9461C-A80F-4E03-9E2B-C68F2BDC7D20}"/>
                  </a:ext>
                </a:extLst>
              </p:cNvPr>
              <p:cNvSpPr txBox="1"/>
              <p:nvPr/>
            </p:nvSpPr>
            <p:spPr>
              <a:xfrm>
                <a:off x="410704" y="3058062"/>
                <a:ext cx="6609495" cy="19157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stripe order;</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4 lattice-sites as shown in Fig(1) and the translation vectors for magnetic unit-cell are:</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,0)</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E9E9461C-A80F-4E03-9E2B-C68F2BDC7D20}"/>
                  </a:ext>
                </a:extLst>
              </p:cNvPr>
              <p:cNvSpPr txBox="1">
                <a:spLocks noRot="1" noChangeAspect="1" noMove="1" noResize="1" noEditPoints="1" noAdjustHandles="1" noChangeArrowheads="1" noChangeShapeType="1" noTextEdit="1"/>
              </p:cNvSpPr>
              <p:nvPr/>
            </p:nvSpPr>
            <p:spPr>
              <a:xfrm>
                <a:off x="410704" y="3058062"/>
                <a:ext cx="6609495" cy="1915781"/>
              </a:xfrm>
              <a:prstGeom prst="rect">
                <a:avLst/>
              </a:prstGeom>
              <a:blipFill>
                <a:blip r:embed="rId7"/>
                <a:stretch>
                  <a:fillRect l="-829" r="-1751" b="-509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8709FB6-FC67-4C91-BCA4-B1DF61ED5033}"/>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Stripe Order</a:t>
            </a:r>
            <a:endParaRPr lang="zh-CN" altLang="en-US" sz="2800" dirty="0">
              <a:latin typeface="Times New Roman" panose="02020603050405020304" pitchFamily="18" charset="0"/>
              <a:cs typeface="Times New Roman" panose="02020603050405020304" pitchFamily="18" charset="0"/>
            </a:endParaRPr>
          </a:p>
        </p:txBody>
      </p:sp>
      <p:cxnSp>
        <p:nvCxnSpPr>
          <p:cNvPr id="14" name="直接连接符 13">
            <a:extLst>
              <a:ext uri="{FF2B5EF4-FFF2-40B4-BE49-F238E27FC236}">
                <a16:creationId xmlns:a16="http://schemas.microsoft.com/office/drawing/2014/main" id="{4F6DDAEA-0C3B-49C4-86B5-47E6698B91F7}"/>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1DF89517-A2C4-4D2C-9576-90B00103B481}"/>
              </a:ext>
            </a:extLst>
          </p:cNvPr>
          <p:cNvPicPr>
            <a:picLocks noChangeAspect="1"/>
          </p:cNvPicPr>
          <p:nvPr/>
        </p:nvPicPr>
        <p:blipFill rotWithShape="1">
          <a:blip r:embed="rId8">
            <a:extLst>
              <a:ext uri="{28A0092B-C50C-407E-A947-70E740481C1C}">
                <a14:useLocalDpi xmlns:a14="http://schemas.microsoft.com/office/drawing/2010/main" val="0"/>
              </a:ext>
            </a:extLst>
          </a:blip>
          <a:srcRect l="19766" t="10101" r="16452" b="12837"/>
          <a:stretch/>
        </p:blipFill>
        <p:spPr>
          <a:xfrm>
            <a:off x="3066201" y="5161608"/>
            <a:ext cx="2905391" cy="1694812"/>
          </a:xfrm>
          <a:prstGeom prst="rect">
            <a:avLst/>
          </a:prstGeom>
        </p:spPr>
      </p:pic>
    </p:spTree>
    <p:extLst>
      <p:ext uri="{BB962C8B-B14F-4D97-AF65-F5344CB8AC3E}">
        <p14:creationId xmlns:p14="http://schemas.microsoft.com/office/powerpoint/2010/main" val="339261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E09592-A548-4ED6-B6F2-38AD5E7422E2}"/>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Rotated Spiral Order</a:t>
            </a:r>
            <a:endParaRPr lang="zh-CN" altLang="en-US" sz="28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A9B62E7C-0EC1-4AB7-ABC3-CBE40DE49549}"/>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48CF272-A662-48C6-A2A9-848882FD2E94}"/>
                  </a:ext>
                </a:extLst>
              </p:cNvPr>
              <p:cNvSpPr txBox="1"/>
              <p:nvPr/>
            </p:nvSpPr>
            <p:spPr>
              <a:xfrm>
                <a:off x="611118" y="783886"/>
                <a:ext cx="6998325" cy="1735347"/>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i="1" smtClean="0">
                              <a:latin typeface="Cambria Math" panose="02040503050406030204" pitchFamily="18" charset="0"/>
                            </a:rPr>
                            <m:t>9</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2</m:t>
                          </m:r>
                        </m:num>
                        <m:den>
                          <m:r>
                            <a:rPr lang="en-US" altLang="zh-CN" sz="2000" i="1">
                              <a:latin typeface="Cambria Math" panose="02040503050406030204" pitchFamily="18" charset="0"/>
                            </a:rPr>
                            <m:t>3</m:t>
                          </m:r>
                        </m:den>
                      </m:f>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8</m:t>
                          </m:r>
                        </m:num>
                        <m:den>
                          <m:r>
                            <a:rPr lang="en-US" altLang="zh-CN" sz="2000" i="1">
                              <a:latin typeface="Cambria Math" panose="02040503050406030204" pitchFamily="18" charset="0"/>
                            </a:rPr>
                            <m:t>9</m:t>
                          </m:r>
                        </m:den>
                      </m:f>
                      <m:r>
                        <a:rPr lang="en-US" altLang="zh-CN" sz="200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sty m:val="p"/>
                            </m:rPr>
                            <a:rPr lang="en-US" altLang="zh-CN" sz="2000" i="0" smtClean="0">
                              <a:latin typeface="Cambria Math" panose="02040503050406030204" pitchFamily="18" charset="0"/>
                            </a:rPr>
                            <m:t>Γ</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9</m:t>
                          </m:r>
                        </m:den>
                      </m:f>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The model Hamiltonian at this point can be mapped back to the antiferromagnetic Heisenberg model through</a:t>
                </a:r>
                <a14:m>
                  <m:oMath xmlns:m="http://schemas.openxmlformats.org/officeDocument/2006/math">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b="0"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1</m:t>
                        </m:r>
                      </m:sub>
                    </m:sSub>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4</m:t>
                        </m:r>
                      </m:sub>
                    </m:sSub>
                  </m:oMath>
                </a14:m>
                <a:r>
                  <a:rPr lang="en-US" altLang="zh-CN" sz="2000" dirty="0">
                    <a:latin typeface="Times New Roman" panose="02020603050405020304" pitchFamily="18" charset="0"/>
                    <a:cs typeface="Times New Roman" panose="02020603050405020304" pitchFamily="18" charset="0"/>
                  </a:rPr>
                  <a:t> transformation.</a:t>
                </a:r>
              </a:p>
            </p:txBody>
          </p:sp>
        </mc:Choice>
        <mc:Fallback xmlns="">
          <p:sp>
            <p:nvSpPr>
              <p:cNvPr id="6" name="文本框 5">
                <a:extLst>
                  <a:ext uri="{FF2B5EF4-FFF2-40B4-BE49-F238E27FC236}">
                    <a16:creationId xmlns:a16="http://schemas.microsoft.com/office/drawing/2014/main" id="{048CF272-A662-48C6-A2A9-848882FD2E94}"/>
                  </a:ext>
                </a:extLst>
              </p:cNvPr>
              <p:cNvSpPr txBox="1">
                <a:spLocks noRot="1" noChangeAspect="1" noMove="1" noResize="1" noEditPoints="1" noAdjustHandles="1" noChangeArrowheads="1" noChangeShapeType="1" noTextEdit="1"/>
              </p:cNvSpPr>
              <p:nvPr/>
            </p:nvSpPr>
            <p:spPr>
              <a:xfrm>
                <a:off x="611118" y="783886"/>
                <a:ext cx="6998325" cy="1735347"/>
              </a:xfrm>
              <a:prstGeom prst="rect">
                <a:avLst/>
              </a:prstGeom>
              <a:blipFill>
                <a:blip r:embed="rId2"/>
                <a:stretch>
                  <a:fillRect l="-2178" b="-8099"/>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BBB316D-A7B6-4D23-9CBF-6E4FA537B658}"/>
              </a:ext>
            </a:extLst>
          </p:cNvPr>
          <p:cNvGrpSpPr/>
          <p:nvPr/>
        </p:nvGrpSpPr>
        <p:grpSpPr>
          <a:xfrm>
            <a:off x="4422984" y="2373629"/>
            <a:ext cx="7638626" cy="1976856"/>
            <a:chOff x="4553374" y="748282"/>
            <a:chExt cx="7638626" cy="1976856"/>
          </a:xfrm>
        </p:grpSpPr>
        <p:pic>
          <p:nvPicPr>
            <p:cNvPr id="8" name="图片 7">
              <a:extLst>
                <a:ext uri="{FF2B5EF4-FFF2-40B4-BE49-F238E27FC236}">
                  <a16:creationId xmlns:a16="http://schemas.microsoft.com/office/drawing/2014/main" id="{487F2E8B-5E02-4574-A096-B9B45BE0202C}"/>
                </a:ext>
              </a:extLst>
            </p:cNvPr>
            <p:cNvPicPr>
              <a:picLocks noChangeAspect="1"/>
            </p:cNvPicPr>
            <p:nvPr/>
          </p:nvPicPr>
          <p:blipFill rotWithShape="1">
            <a:blip r:embed="rId3">
              <a:extLst>
                <a:ext uri="{28A0092B-C50C-407E-A947-70E740481C1C}">
                  <a14:useLocalDpi xmlns:a14="http://schemas.microsoft.com/office/drawing/2010/main" val="0"/>
                </a:ext>
              </a:extLst>
            </a:blip>
            <a:srcRect l="3836" t="25404" r="3151" b="28116"/>
            <a:stretch/>
          </p:blipFill>
          <p:spPr>
            <a:xfrm>
              <a:off x="4553374" y="882168"/>
              <a:ext cx="7638626" cy="1842970"/>
            </a:xfrm>
            <a:prstGeom prst="rect">
              <a:avLst/>
            </a:prstGeom>
          </p:spPr>
        </p:pic>
        <p:cxnSp>
          <p:nvCxnSpPr>
            <p:cNvPr id="9" name="直接箭头连接符 8">
              <a:extLst>
                <a:ext uri="{FF2B5EF4-FFF2-40B4-BE49-F238E27FC236}">
                  <a16:creationId xmlns:a16="http://schemas.microsoft.com/office/drawing/2014/main" id="{220199D8-B2CC-4265-8F0C-5C8F122B30C4}"/>
                </a:ext>
              </a:extLst>
            </p:cNvPr>
            <p:cNvCxnSpPr/>
            <p:nvPr/>
          </p:nvCxnSpPr>
          <p:spPr>
            <a:xfrm flipV="1">
              <a:off x="7470843" y="1439694"/>
              <a:ext cx="943583" cy="535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E053827-171E-4CDF-958C-3FBF2EB03BBE}"/>
                </a:ext>
              </a:extLst>
            </p:cNvPr>
            <p:cNvCxnSpPr/>
            <p:nvPr/>
          </p:nvCxnSpPr>
          <p:spPr>
            <a:xfrm>
              <a:off x="7470843" y="1994171"/>
              <a:ext cx="18482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493B48-9648-4899-9899-46147B32F3E3}"/>
                    </a:ext>
                  </a:extLst>
                </p:cNvPr>
                <p:cNvSpPr txBox="1"/>
                <p:nvPr/>
              </p:nvSpPr>
              <p:spPr>
                <a:xfrm>
                  <a:off x="8287669" y="1150443"/>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𝒂</m:t>
                            </m:r>
                          </m:e>
                          <m:sub>
                            <m:r>
                              <a:rPr lang="en-US" altLang="zh-CN" i="1">
                                <a:latin typeface="Cambria Math" panose="02040503050406030204" pitchFamily="18" charset="0"/>
                              </a:rPr>
                              <m:t>0</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30493B48-9648-4899-9899-46147B32F3E3}"/>
                    </a:ext>
                  </a:extLst>
                </p:cNvPr>
                <p:cNvSpPr txBox="1">
                  <a:spLocks noRot="1" noChangeAspect="1" noMove="1" noResize="1" noEditPoints="1" noAdjustHandles="1" noChangeArrowheads="1" noChangeShapeType="1" noTextEdit="1"/>
                </p:cNvSpPr>
                <p:nvPr/>
              </p:nvSpPr>
              <p:spPr>
                <a:xfrm>
                  <a:off x="8287669" y="1150443"/>
                  <a:ext cx="312521" cy="276999"/>
                </a:xfrm>
                <a:prstGeom prst="rect">
                  <a:avLst/>
                </a:prstGeom>
                <a:blipFill>
                  <a:blip r:embed="rId4"/>
                  <a:stretch>
                    <a:fillRect l="-9804" r="-784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0E687A4-05A5-4D0C-97DE-4EA6D76BCD22}"/>
                    </a:ext>
                  </a:extLst>
                </p:cNvPr>
                <p:cNvSpPr/>
                <p:nvPr/>
              </p:nvSpPr>
              <p:spPr>
                <a:xfrm>
                  <a:off x="9169128" y="1937844"/>
                  <a:ext cx="491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2" name="矩形 11">
                  <a:extLst>
                    <a:ext uri="{FF2B5EF4-FFF2-40B4-BE49-F238E27FC236}">
                      <a16:creationId xmlns:a16="http://schemas.microsoft.com/office/drawing/2014/main" id="{10E687A4-05A5-4D0C-97DE-4EA6D76BCD22}"/>
                    </a:ext>
                  </a:extLst>
                </p:cNvPr>
                <p:cNvSpPr>
                  <a:spLocks noRot="1" noChangeAspect="1" noMove="1" noResize="1" noEditPoints="1" noAdjustHandles="1" noChangeArrowheads="1" noChangeShapeType="1" noTextEdit="1"/>
                </p:cNvSpPr>
                <p:nvPr/>
              </p:nvSpPr>
              <p:spPr>
                <a:xfrm>
                  <a:off x="9169128" y="1937844"/>
                  <a:ext cx="491865" cy="369332"/>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ED9957B-9C26-4485-8272-F6C21633F453}"/>
                </a:ext>
              </a:extLst>
            </p:cNvPr>
            <p:cNvSpPr txBox="1"/>
            <p:nvPr/>
          </p:nvSpPr>
          <p:spPr>
            <a:xfrm>
              <a:off x="8784885" y="748282"/>
              <a:ext cx="76848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E5B9332-D210-4478-8303-2B3474B10467}"/>
                  </a:ext>
                </a:extLst>
              </p:cNvPr>
              <p:cNvSpPr txBox="1"/>
              <p:nvPr/>
            </p:nvSpPr>
            <p:spPr>
              <a:xfrm>
                <a:off x="717386" y="4313862"/>
                <a:ext cx="7930956" cy="19225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called rotated spiral order;</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12 lattice-sites as shown in Fig(1) and the translation vectors for magnetic unit-cell are:</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3</m:t>
                    </m:r>
                    <m:r>
                      <a:rPr lang="en-US" altLang="zh-CN" sz="2000" i="1">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3</m:t>
                        </m:r>
                      </m:e>
                    </m:rad>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6</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5E5B9332-D210-4478-8303-2B3474B10467}"/>
                  </a:ext>
                </a:extLst>
              </p:cNvPr>
              <p:cNvSpPr txBox="1">
                <a:spLocks noRot="1" noChangeAspect="1" noMove="1" noResize="1" noEditPoints="1" noAdjustHandles="1" noChangeArrowheads="1" noChangeShapeType="1" noTextEdit="1"/>
              </p:cNvSpPr>
              <p:nvPr/>
            </p:nvSpPr>
            <p:spPr>
              <a:xfrm>
                <a:off x="717386" y="4313862"/>
                <a:ext cx="7930956" cy="1922514"/>
              </a:xfrm>
              <a:prstGeom prst="rect">
                <a:avLst/>
              </a:prstGeom>
              <a:blipFill>
                <a:blip r:embed="rId6"/>
                <a:stretch>
                  <a:fillRect l="-692"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9814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A1DD4E4-F65E-4B86-BB96-BC64D9B510A3}"/>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Rotated Spiral Order</a:t>
            </a:r>
            <a:endParaRPr lang="zh-CN" altLang="en-US" sz="2800"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1BA0B3ED-4B7B-4C0F-914C-E71D254AD5AF}"/>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DF978ADB-24A3-4282-9ED8-C0C1D371953F}"/>
              </a:ext>
            </a:extLst>
          </p:cNvPr>
          <p:cNvGrpSpPr/>
          <p:nvPr/>
        </p:nvGrpSpPr>
        <p:grpSpPr>
          <a:xfrm>
            <a:off x="401169" y="1003767"/>
            <a:ext cx="10640763" cy="5769185"/>
            <a:chOff x="401169" y="1003767"/>
            <a:chExt cx="10640763" cy="5769185"/>
          </a:xfrm>
        </p:grpSpPr>
        <p:pic>
          <p:nvPicPr>
            <p:cNvPr id="5" name="图片 4">
              <a:extLst>
                <a:ext uri="{FF2B5EF4-FFF2-40B4-BE49-F238E27FC236}">
                  <a16:creationId xmlns:a16="http://schemas.microsoft.com/office/drawing/2014/main" id="{3A3FF112-6C07-46F8-85F4-09B56BFEFF7C}"/>
                </a:ext>
              </a:extLst>
            </p:cNvPr>
            <p:cNvPicPr>
              <a:picLocks noChangeAspect="1"/>
            </p:cNvPicPr>
            <p:nvPr/>
          </p:nvPicPr>
          <p:blipFill rotWithShape="1">
            <a:blip r:embed="rId2">
              <a:extLst>
                <a:ext uri="{28A0092B-C50C-407E-A947-70E740481C1C}">
                  <a14:useLocalDpi xmlns:a14="http://schemas.microsoft.com/office/drawing/2010/main" val="0"/>
                </a:ext>
              </a:extLst>
            </a:blip>
            <a:srcRect l="20355" t="14998" r="17637" b="14671"/>
            <a:stretch/>
          </p:blipFill>
          <p:spPr>
            <a:xfrm>
              <a:off x="3030736" y="1003767"/>
              <a:ext cx="5259135" cy="2880000"/>
            </a:xfrm>
            <a:prstGeom prst="rect">
              <a:avLst/>
            </a:prstGeom>
          </p:spPr>
        </p:pic>
        <p:pic>
          <p:nvPicPr>
            <p:cNvPr id="7" name="图片 6">
              <a:extLst>
                <a:ext uri="{FF2B5EF4-FFF2-40B4-BE49-F238E27FC236}">
                  <a16:creationId xmlns:a16="http://schemas.microsoft.com/office/drawing/2014/main" id="{3C0C06EE-DF79-4505-A82E-95DB59B8D36A}"/>
                </a:ext>
              </a:extLst>
            </p:cNvPr>
            <p:cNvPicPr>
              <a:picLocks noChangeAspect="1"/>
            </p:cNvPicPr>
            <p:nvPr/>
          </p:nvPicPr>
          <p:blipFill rotWithShape="1">
            <a:blip r:embed="rId3">
              <a:extLst>
                <a:ext uri="{28A0092B-C50C-407E-A947-70E740481C1C}">
                  <a14:useLocalDpi xmlns:a14="http://schemas.microsoft.com/office/drawing/2010/main" val="0"/>
                </a:ext>
              </a:extLst>
            </a:blip>
            <a:srcRect l="20303" t="14896" r="17690" b="14773"/>
            <a:stretch/>
          </p:blipFill>
          <p:spPr>
            <a:xfrm>
              <a:off x="5660304" y="3892952"/>
              <a:ext cx="5259135" cy="2880000"/>
            </a:xfrm>
            <a:prstGeom prst="rect">
              <a:avLst/>
            </a:prstGeom>
          </p:spPr>
        </p:pic>
        <p:pic>
          <p:nvPicPr>
            <p:cNvPr id="9" name="图片 8">
              <a:extLst>
                <a:ext uri="{FF2B5EF4-FFF2-40B4-BE49-F238E27FC236}">
                  <a16:creationId xmlns:a16="http://schemas.microsoft.com/office/drawing/2014/main" id="{80F3F297-97C2-48DB-BAA9-D5FCED0BDA61}"/>
                </a:ext>
              </a:extLst>
            </p:cNvPr>
            <p:cNvPicPr>
              <a:picLocks noChangeAspect="1"/>
            </p:cNvPicPr>
            <p:nvPr/>
          </p:nvPicPr>
          <p:blipFill rotWithShape="1">
            <a:blip r:embed="rId4">
              <a:extLst>
                <a:ext uri="{28A0092B-C50C-407E-A947-70E740481C1C}">
                  <a14:useLocalDpi xmlns:a14="http://schemas.microsoft.com/office/drawing/2010/main" val="0"/>
                </a:ext>
              </a:extLst>
            </a:blip>
            <a:srcRect l="21137" t="14184" r="16860" b="15491"/>
            <a:stretch/>
          </p:blipFill>
          <p:spPr>
            <a:xfrm>
              <a:off x="401169" y="3892952"/>
              <a:ext cx="5259135" cy="28800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92C6F00-40D0-444E-BDA7-1B5A16741396}"/>
                    </a:ext>
                  </a:extLst>
                </p:cNvPr>
                <p:cNvSpPr txBox="1"/>
                <p:nvPr/>
              </p:nvSpPr>
              <p:spPr>
                <a:xfrm>
                  <a:off x="1451407" y="1586783"/>
                  <a:ext cx="1940767" cy="369332"/>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120</m:t>
                      </m:r>
                      <m:r>
                        <a:rPr lang="en-US" altLang="zh-CN" b="0" i="1" dirty="0" smtClean="0">
                          <a:latin typeface="Cambria Math" panose="02040503050406030204" pitchFamily="18" charset="0"/>
                          <a:ea typeface="Cambria Math" panose="02040503050406030204" pitchFamily="18" charset="0"/>
                        </a:rPr>
                        <m:t>°</m:t>
                      </m:r>
                    </m:oMath>
                  </a14:m>
                  <a:r>
                    <a:rPr lang="zh-CN" altLang="en-US" dirty="0"/>
                    <a:t> </a:t>
                  </a:r>
                  <a:r>
                    <a:rPr lang="en-US" altLang="zh-CN" dirty="0"/>
                    <a:t>Neel Order</a:t>
                  </a:r>
                  <a:endParaRPr lang="zh-CN" altLang="en-US" dirty="0"/>
                </a:p>
              </p:txBody>
            </p:sp>
          </mc:Choice>
          <mc:Fallback xmlns="">
            <p:sp>
              <p:nvSpPr>
                <p:cNvPr id="10" name="文本框 9">
                  <a:extLst>
                    <a:ext uri="{FF2B5EF4-FFF2-40B4-BE49-F238E27FC236}">
                      <a16:creationId xmlns:a16="http://schemas.microsoft.com/office/drawing/2014/main" id="{A92C6F00-40D0-444E-BDA7-1B5A16741396}"/>
                    </a:ext>
                  </a:extLst>
                </p:cNvPr>
                <p:cNvSpPr txBox="1">
                  <a:spLocks noRot="1" noChangeAspect="1" noMove="1" noResize="1" noEditPoints="1" noAdjustHandles="1" noChangeArrowheads="1" noChangeShapeType="1" noTextEdit="1"/>
                </p:cNvSpPr>
                <p:nvPr/>
              </p:nvSpPr>
              <p:spPr>
                <a:xfrm>
                  <a:off x="1451407" y="1586783"/>
                  <a:ext cx="1940767" cy="369332"/>
                </a:xfrm>
                <a:prstGeom prst="rect">
                  <a:avLst/>
                </a:prstGeom>
                <a:blipFill>
                  <a:blip r:embed="rId5"/>
                  <a:stretch>
                    <a:fillRect t="-8197" b="-2459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FC8C9BB-9526-4D0A-9A3C-EF0DD21D470B}"/>
                </a:ext>
              </a:extLst>
            </p:cNvPr>
            <p:cNvSpPr txBox="1"/>
            <p:nvPr/>
          </p:nvSpPr>
          <p:spPr>
            <a:xfrm>
              <a:off x="967476" y="3561977"/>
              <a:ext cx="1940767" cy="369332"/>
            </a:xfrm>
            <a:prstGeom prst="rect">
              <a:avLst/>
            </a:prstGeom>
            <a:noFill/>
          </p:spPr>
          <p:txBody>
            <a:bodyPr wrap="square" rtlCol="0">
              <a:spAutoFit/>
            </a:bodyPr>
            <a:lstStyle/>
            <a:p>
              <a:pPr algn="ctr"/>
              <a:r>
                <a:rPr lang="en-US" altLang="zh-CN" dirty="0"/>
                <a:t>Spiral Order</a:t>
              </a:r>
              <a:endParaRPr lang="zh-CN" altLang="en-US" dirty="0"/>
            </a:p>
          </p:txBody>
        </p:sp>
        <p:sp>
          <p:nvSpPr>
            <p:cNvPr id="16" name="文本框 15">
              <a:extLst>
                <a:ext uri="{FF2B5EF4-FFF2-40B4-BE49-F238E27FC236}">
                  <a16:creationId xmlns:a16="http://schemas.microsoft.com/office/drawing/2014/main" id="{947B57C2-7597-4B70-B93E-4D6FA38F9649}"/>
                </a:ext>
              </a:extLst>
            </p:cNvPr>
            <p:cNvSpPr txBox="1"/>
            <p:nvPr/>
          </p:nvSpPr>
          <p:spPr>
            <a:xfrm>
              <a:off x="8355105" y="3561977"/>
              <a:ext cx="2686827" cy="369332"/>
            </a:xfrm>
            <a:prstGeom prst="rect">
              <a:avLst/>
            </a:prstGeom>
            <a:noFill/>
          </p:spPr>
          <p:txBody>
            <a:bodyPr wrap="square" rtlCol="0">
              <a:spAutoFit/>
            </a:bodyPr>
            <a:lstStyle/>
            <a:p>
              <a:pPr algn="ctr"/>
              <a:r>
                <a:rPr lang="en-US" altLang="zh-CN" dirty="0"/>
                <a:t>Rotated Spiral Order</a:t>
              </a:r>
              <a:endParaRPr lang="zh-CN" altLang="en-US" dirty="0"/>
            </a:p>
          </p:txBody>
        </p:sp>
      </p:grpSp>
    </p:spTree>
    <p:extLst>
      <p:ext uri="{BB962C8B-B14F-4D97-AF65-F5344CB8AC3E}">
        <p14:creationId xmlns:p14="http://schemas.microsoft.com/office/powerpoint/2010/main" val="2185795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6956F8F-8CB0-4BE3-A994-C0A31BCF9D5B}"/>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Rotated Stripe Order</a:t>
            </a:r>
            <a:endParaRPr lang="zh-CN" altLang="en-US" sz="28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A4D3F10C-415D-4681-8E2F-923EE6EE6ADC}"/>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8ACD5A-08AE-4CF7-982F-507C0D9C96AA}"/>
                  </a:ext>
                </a:extLst>
              </p:cNvPr>
              <p:cNvSpPr txBox="1"/>
              <p:nvPr/>
            </p:nvSpPr>
            <p:spPr>
              <a:xfrm>
                <a:off x="611118" y="783886"/>
                <a:ext cx="6998325" cy="1735347"/>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i="1" smtClean="0">
                              <a:latin typeface="Cambria Math" panose="02040503050406030204" pitchFamily="18" charset="0"/>
                            </a:rPr>
                            <m:t>9</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2</m:t>
                          </m:r>
                        </m:num>
                        <m:den>
                          <m:r>
                            <a:rPr lang="en-US" altLang="zh-CN" sz="2000" i="1">
                              <a:latin typeface="Cambria Math" panose="02040503050406030204" pitchFamily="18" charset="0"/>
                            </a:rPr>
                            <m:t>3</m:t>
                          </m:r>
                        </m:den>
                      </m:f>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8</m:t>
                          </m:r>
                        </m:num>
                        <m:den>
                          <m:r>
                            <a:rPr lang="en-US" altLang="zh-CN" sz="2000" i="1">
                              <a:latin typeface="Cambria Math" panose="02040503050406030204" pitchFamily="18" charset="0"/>
                            </a:rPr>
                            <m:t>9</m:t>
                          </m:r>
                        </m:den>
                      </m:f>
                      <m:r>
                        <a:rPr lang="en-US" altLang="zh-CN" sz="200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sty m:val="p"/>
                            </m:rPr>
                            <a:rPr lang="en-US" altLang="zh-CN" sz="2000" i="0" smtClean="0">
                              <a:latin typeface="Cambria Math" panose="02040503050406030204" pitchFamily="18" charset="0"/>
                            </a:rPr>
                            <m:t>Γ</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9</m:t>
                          </m:r>
                        </m:den>
                      </m:f>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The model Hamiltonian at this point can be mapped back to the ferromagnetic Heisenberg model through</a:t>
                </a:r>
                <a14:m>
                  <m:oMath xmlns:m="http://schemas.openxmlformats.org/officeDocument/2006/math">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b="0" i="0" smtClean="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1</m:t>
                        </m:r>
                      </m:sub>
                    </m:sSub>
                    <m:sSub>
                      <m:sSubPr>
                        <m:ctrlP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ctrlPr>
                      </m:sSubPr>
                      <m:e>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𝒯</m:t>
                        </m:r>
                      </m:e>
                      <m:sub>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cs typeface="Times New Roman" panose="02020603050405020304" pitchFamily="18" charset="0"/>
                          </a:rPr>
                          <m:t>4</m:t>
                        </m:r>
                      </m:sub>
                    </m:sSub>
                  </m:oMath>
                </a14:m>
                <a:r>
                  <a:rPr lang="en-US" altLang="zh-CN" sz="2000" dirty="0">
                    <a:latin typeface="Times New Roman" panose="02020603050405020304" pitchFamily="18" charset="0"/>
                    <a:cs typeface="Times New Roman" panose="02020603050405020304" pitchFamily="18" charset="0"/>
                  </a:rPr>
                  <a:t> transformation.</a:t>
                </a:r>
              </a:p>
            </p:txBody>
          </p:sp>
        </mc:Choice>
        <mc:Fallback xmlns="">
          <p:sp>
            <p:nvSpPr>
              <p:cNvPr id="6" name="文本框 5">
                <a:extLst>
                  <a:ext uri="{FF2B5EF4-FFF2-40B4-BE49-F238E27FC236}">
                    <a16:creationId xmlns:a16="http://schemas.microsoft.com/office/drawing/2014/main" id="{CC8ACD5A-08AE-4CF7-982F-507C0D9C96AA}"/>
                  </a:ext>
                </a:extLst>
              </p:cNvPr>
              <p:cNvSpPr txBox="1">
                <a:spLocks noRot="1" noChangeAspect="1" noMove="1" noResize="1" noEditPoints="1" noAdjustHandles="1" noChangeArrowheads="1" noChangeShapeType="1" noTextEdit="1"/>
              </p:cNvSpPr>
              <p:nvPr/>
            </p:nvSpPr>
            <p:spPr>
              <a:xfrm>
                <a:off x="611118" y="783886"/>
                <a:ext cx="6998325" cy="1735347"/>
              </a:xfrm>
              <a:prstGeom prst="rect">
                <a:avLst/>
              </a:prstGeom>
              <a:blipFill>
                <a:blip r:embed="rId2"/>
                <a:stretch>
                  <a:fillRect l="-2178" b="-8099"/>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AEAB7767-1C48-45AE-808A-4CF123956408}"/>
              </a:ext>
            </a:extLst>
          </p:cNvPr>
          <p:cNvGrpSpPr>
            <a:grpSpLocks noChangeAspect="1"/>
          </p:cNvGrpSpPr>
          <p:nvPr/>
        </p:nvGrpSpPr>
        <p:grpSpPr>
          <a:xfrm>
            <a:off x="7852641" y="880660"/>
            <a:ext cx="3378446" cy="2412000"/>
            <a:chOff x="7290536" y="0"/>
            <a:chExt cx="4901464" cy="3226885"/>
          </a:xfrm>
        </p:grpSpPr>
        <p:pic>
          <p:nvPicPr>
            <p:cNvPr id="8" name="图片 7">
              <a:extLst>
                <a:ext uri="{FF2B5EF4-FFF2-40B4-BE49-F238E27FC236}">
                  <a16:creationId xmlns:a16="http://schemas.microsoft.com/office/drawing/2014/main" id="{D09A1D11-EC10-427D-96AE-DCAF24457922}"/>
                </a:ext>
              </a:extLst>
            </p:cNvPr>
            <p:cNvPicPr>
              <a:picLocks noChangeAspect="1"/>
            </p:cNvPicPr>
            <p:nvPr/>
          </p:nvPicPr>
          <p:blipFill rotWithShape="1">
            <a:blip r:embed="rId3">
              <a:extLst>
                <a:ext uri="{28A0092B-C50C-407E-A947-70E740481C1C}">
                  <a14:useLocalDpi xmlns:a14="http://schemas.microsoft.com/office/drawing/2010/main" val="0"/>
                </a:ext>
              </a:extLst>
            </a:blip>
            <a:srcRect l="11310" t="1717" r="9952" b="1290"/>
            <a:stretch/>
          </p:blipFill>
          <p:spPr>
            <a:xfrm>
              <a:off x="7290536" y="0"/>
              <a:ext cx="4901464" cy="2915081"/>
            </a:xfrm>
            <a:prstGeom prst="rect">
              <a:avLst/>
            </a:prstGeom>
          </p:spPr>
        </p:pic>
        <p:cxnSp>
          <p:nvCxnSpPr>
            <p:cNvPr id="9" name="直接箭头连接符 8">
              <a:extLst>
                <a:ext uri="{FF2B5EF4-FFF2-40B4-BE49-F238E27FC236}">
                  <a16:creationId xmlns:a16="http://schemas.microsoft.com/office/drawing/2014/main" id="{33CB729C-E47A-4D8C-B8AB-E6F0ECDF76B3}"/>
                </a:ext>
              </a:extLst>
            </p:cNvPr>
            <p:cNvCxnSpPr/>
            <p:nvPr/>
          </p:nvCxnSpPr>
          <p:spPr>
            <a:xfrm flipV="1">
              <a:off x="9221821" y="644852"/>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380FDBF-D5B5-4833-BD2A-F46341C682D5}"/>
                </a:ext>
              </a:extLst>
            </p:cNvPr>
            <p:cNvCxnSpPr>
              <a:cxnSpLocks/>
            </p:cNvCxnSpPr>
            <p:nvPr/>
          </p:nvCxnSpPr>
          <p:spPr>
            <a:xfrm rot="3600000" flipV="1">
              <a:off x="9530728" y="1177024"/>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C70EE81-291B-4020-BF83-CAD31F184236}"/>
                    </a:ext>
                  </a:extLst>
                </p:cNvPr>
                <p:cNvSpPr txBox="1"/>
                <p:nvPr/>
              </p:nvSpPr>
              <p:spPr>
                <a:xfrm>
                  <a:off x="9215721" y="942190"/>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A094F1FF-1E8C-4ED9-963E-FC9CE5023545}"/>
                    </a:ext>
                  </a:extLst>
                </p:cNvPr>
                <p:cNvSpPr txBox="1">
                  <a:spLocks noRot="1" noChangeAspect="1" noMove="1" noResize="1" noEditPoints="1" noAdjustHandles="1" noChangeArrowheads="1" noChangeShapeType="1" noTextEdit="1"/>
                </p:cNvSpPr>
                <p:nvPr/>
              </p:nvSpPr>
              <p:spPr>
                <a:xfrm>
                  <a:off x="9215721" y="942190"/>
                  <a:ext cx="312521" cy="276999"/>
                </a:xfrm>
                <a:prstGeom prst="rect">
                  <a:avLst/>
                </a:prstGeom>
                <a:blipFill>
                  <a:blip r:embed="rId4"/>
                  <a:stretch>
                    <a:fillRect l="-21429" r="-21429" b="-29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C90C6F4-5404-453D-8B80-6295DDE28DE7}"/>
                    </a:ext>
                  </a:extLst>
                </p:cNvPr>
                <p:cNvSpPr txBox="1"/>
                <p:nvPr/>
              </p:nvSpPr>
              <p:spPr>
                <a:xfrm>
                  <a:off x="9741268" y="1684150"/>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EB532825-0257-44C7-B4A1-FA4EB711B563}"/>
                    </a:ext>
                  </a:extLst>
                </p:cNvPr>
                <p:cNvSpPr txBox="1">
                  <a:spLocks noRot="1" noChangeAspect="1" noMove="1" noResize="1" noEditPoints="1" noAdjustHandles="1" noChangeArrowheads="1" noChangeShapeType="1" noTextEdit="1"/>
                </p:cNvSpPr>
                <p:nvPr/>
              </p:nvSpPr>
              <p:spPr>
                <a:xfrm>
                  <a:off x="9741268" y="1684150"/>
                  <a:ext cx="307200" cy="276999"/>
                </a:xfrm>
                <a:prstGeom prst="rect">
                  <a:avLst/>
                </a:prstGeom>
                <a:blipFill>
                  <a:blip r:embed="rId5"/>
                  <a:stretch>
                    <a:fillRect l="-21429" r="-19048" b="-2926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7EFB906-1157-4310-AEBE-96C32DDE9A39}"/>
                </a:ext>
              </a:extLst>
            </p:cNvPr>
            <p:cNvSpPr txBox="1"/>
            <p:nvPr/>
          </p:nvSpPr>
          <p:spPr>
            <a:xfrm>
              <a:off x="9114816" y="2848325"/>
              <a:ext cx="1256530" cy="37856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Fig(1)</a:t>
              </a:r>
              <a:endParaRPr lang="zh-CN" alt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A4F77D8-9529-4DEC-A732-8043770262A4}"/>
                  </a:ext>
                </a:extLst>
              </p:cNvPr>
              <p:cNvSpPr txBox="1"/>
              <p:nvPr/>
            </p:nvSpPr>
            <p:spPr>
              <a:xfrm>
                <a:off x="410704" y="3058062"/>
                <a:ext cx="6609495" cy="19157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ground state is rotated stripe order;</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Magnetic unit-cell contains 4 lattice-sites as shown in Fig(1) and the translation vectors for magnetic unit-cell are:</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r>
                      <a:rPr lang="en-US" altLang="zh-CN" sz="2000" i="1">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,0)</m:t>
                    </m:r>
                  </m:oMath>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1A4F77D8-9529-4DEC-A732-8043770262A4}"/>
                  </a:ext>
                </a:extLst>
              </p:cNvPr>
              <p:cNvSpPr txBox="1">
                <a:spLocks noRot="1" noChangeAspect="1" noMove="1" noResize="1" noEditPoints="1" noAdjustHandles="1" noChangeArrowheads="1" noChangeShapeType="1" noTextEdit="1"/>
              </p:cNvSpPr>
              <p:nvPr/>
            </p:nvSpPr>
            <p:spPr>
              <a:xfrm>
                <a:off x="410704" y="3058062"/>
                <a:ext cx="6609495" cy="1915781"/>
              </a:xfrm>
              <a:prstGeom prst="rect">
                <a:avLst/>
              </a:prstGeom>
              <a:blipFill>
                <a:blip r:embed="rId6"/>
                <a:stretch>
                  <a:fillRect l="-829" r="-1751" b="-5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35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554889-0DFF-4255-849F-896FD7DEFB88}"/>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Rotated Stripe Order</a:t>
            </a:r>
            <a:endParaRPr lang="zh-CN" altLang="en-US" sz="28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E17DC64F-FDF1-42BD-8DE0-F68A52336A54}"/>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1E90CC5-DA6D-4339-BC66-32FAB3A5E896}"/>
              </a:ext>
            </a:extLst>
          </p:cNvPr>
          <p:cNvGrpSpPr/>
          <p:nvPr/>
        </p:nvGrpSpPr>
        <p:grpSpPr>
          <a:xfrm>
            <a:off x="790761" y="1058707"/>
            <a:ext cx="10518260" cy="5760000"/>
            <a:chOff x="790761" y="1058707"/>
            <a:chExt cx="10518260" cy="5760000"/>
          </a:xfrm>
        </p:grpSpPr>
        <p:pic>
          <p:nvPicPr>
            <p:cNvPr id="7" name="图片 6">
              <a:extLst>
                <a:ext uri="{FF2B5EF4-FFF2-40B4-BE49-F238E27FC236}">
                  <a16:creationId xmlns:a16="http://schemas.microsoft.com/office/drawing/2014/main" id="{0063CD72-349F-47A9-8469-4A65836DE6DF}"/>
                </a:ext>
              </a:extLst>
            </p:cNvPr>
            <p:cNvPicPr>
              <a:picLocks noChangeAspect="1"/>
            </p:cNvPicPr>
            <p:nvPr/>
          </p:nvPicPr>
          <p:blipFill rotWithShape="1">
            <a:blip r:embed="rId2">
              <a:extLst>
                <a:ext uri="{28A0092B-C50C-407E-A947-70E740481C1C}">
                  <a14:useLocalDpi xmlns:a14="http://schemas.microsoft.com/office/drawing/2010/main" val="0"/>
                </a:ext>
              </a:extLst>
            </a:blip>
            <a:srcRect l="20355" t="14386" r="17637" b="15283"/>
            <a:stretch/>
          </p:blipFill>
          <p:spPr>
            <a:xfrm>
              <a:off x="3420326" y="1058707"/>
              <a:ext cx="5259130" cy="2880000"/>
            </a:xfrm>
            <a:prstGeom prst="rect">
              <a:avLst/>
            </a:prstGeom>
          </p:spPr>
        </p:pic>
        <p:pic>
          <p:nvPicPr>
            <p:cNvPr id="9" name="图片 8">
              <a:extLst>
                <a:ext uri="{FF2B5EF4-FFF2-40B4-BE49-F238E27FC236}">
                  <a16:creationId xmlns:a16="http://schemas.microsoft.com/office/drawing/2014/main" id="{E8AC38F5-36B3-4D5C-9C93-2A8639383D6D}"/>
                </a:ext>
              </a:extLst>
            </p:cNvPr>
            <p:cNvPicPr>
              <a:picLocks noChangeAspect="1"/>
            </p:cNvPicPr>
            <p:nvPr/>
          </p:nvPicPr>
          <p:blipFill rotWithShape="1">
            <a:blip r:embed="rId3">
              <a:extLst>
                <a:ext uri="{28A0092B-C50C-407E-A947-70E740481C1C}">
                  <a14:useLocalDpi xmlns:a14="http://schemas.microsoft.com/office/drawing/2010/main" val="0"/>
                </a:ext>
              </a:extLst>
            </a:blip>
            <a:srcRect l="20306" t="14284" r="17686" b="15385"/>
            <a:stretch/>
          </p:blipFill>
          <p:spPr>
            <a:xfrm>
              <a:off x="6049891" y="3938707"/>
              <a:ext cx="5259130" cy="2880000"/>
            </a:xfrm>
            <a:prstGeom prst="rect">
              <a:avLst/>
            </a:prstGeom>
          </p:spPr>
        </p:pic>
        <p:pic>
          <p:nvPicPr>
            <p:cNvPr id="11" name="图片 10">
              <a:extLst>
                <a:ext uri="{FF2B5EF4-FFF2-40B4-BE49-F238E27FC236}">
                  <a16:creationId xmlns:a16="http://schemas.microsoft.com/office/drawing/2014/main" id="{5495CE33-D871-4358-B5E2-A03091AE6B44}"/>
                </a:ext>
              </a:extLst>
            </p:cNvPr>
            <p:cNvPicPr>
              <a:picLocks noChangeAspect="1"/>
            </p:cNvPicPr>
            <p:nvPr/>
          </p:nvPicPr>
          <p:blipFill rotWithShape="1">
            <a:blip r:embed="rId4">
              <a:extLst>
                <a:ext uri="{28A0092B-C50C-407E-A947-70E740481C1C}">
                  <a14:useLocalDpi xmlns:a14="http://schemas.microsoft.com/office/drawing/2010/main" val="0"/>
                </a:ext>
              </a:extLst>
            </a:blip>
            <a:srcRect l="20552" t="14182" r="17440" b="15487"/>
            <a:stretch/>
          </p:blipFill>
          <p:spPr>
            <a:xfrm>
              <a:off x="790761" y="3938707"/>
              <a:ext cx="5259130" cy="2880000"/>
            </a:xfrm>
            <a:prstGeom prst="rect">
              <a:avLst/>
            </a:prstGeom>
          </p:spPr>
        </p:pic>
        <p:sp>
          <p:nvSpPr>
            <p:cNvPr id="12" name="文本框 11">
              <a:extLst>
                <a:ext uri="{FF2B5EF4-FFF2-40B4-BE49-F238E27FC236}">
                  <a16:creationId xmlns:a16="http://schemas.microsoft.com/office/drawing/2014/main" id="{A85942BB-8111-4E50-90C4-74E364BCE797}"/>
                </a:ext>
              </a:extLst>
            </p:cNvPr>
            <p:cNvSpPr txBox="1"/>
            <p:nvPr/>
          </p:nvSpPr>
          <p:spPr>
            <a:xfrm>
              <a:off x="2073977" y="1631770"/>
              <a:ext cx="1940767" cy="369332"/>
            </a:xfrm>
            <a:prstGeom prst="rect">
              <a:avLst/>
            </a:prstGeom>
            <a:noFill/>
          </p:spPr>
          <p:txBody>
            <a:bodyPr wrap="square" rtlCol="0">
              <a:spAutoFit/>
            </a:bodyPr>
            <a:lstStyle/>
            <a:p>
              <a:pPr algn="ctr"/>
              <a:r>
                <a:rPr lang="en-US" altLang="zh-CN" dirty="0"/>
                <a:t>FM Order</a:t>
              </a:r>
              <a:endParaRPr lang="zh-CN" altLang="en-US" dirty="0"/>
            </a:p>
          </p:txBody>
        </p:sp>
        <p:sp>
          <p:nvSpPr>
            <p:cNvPr id="13" name="文本框 12">
              <a:extLst>
                <a:ext uri="{FF2B5EF4-FFF2-40B4-BE49-F238E27FC236}">
                  <a16:creationId xmlns:a16="http://schemas.microsoft.com/office/drawing/2014/main" id="{B865EAA0-B34A-481A-A073-FA073128DADA}"/>
                </a:ext>
              </a:extLst>
            </p:cNvPr>
            <p:cNvSpPr txBox="1"/>
            <p:nvPr/>
          </p:nvSpPr>
          <p:spPr>
            <a:xfrm>
              <a:off x="882979" y="3569375"/>
              <a:ext cx="1940767" cy="369332"/>
            </a:xfrm>
            <a:prstGeom prst="rect">
              <a:avLst/>
            </a:prstGeom>
            <a:noFill/>
          </p:spPr>
          <p:txBody>
            <a:bodyPr wrap="square" rtlCol="0">
              <a:spAutoFit/>
            </a:bodyPr>
            <a:lstStyle/>
            <a:p>
              <a:pPr algn="ctr"/>
              <a:r>
                <a:rPr lang="en-US" altLang="zh-CN" dirty="0"/>
                <a:t>Stripe Order</a:t>
              </a:r>
              <a:endParaRPr lang="zh-CN" altLang="en-US" dirty="0"/>
            </a:p>
          </p:txBody>
        </p:sp>
        <p:sp>
          <p:nvSpPr>
            <p:cNvPr id="14" name="文本框 13">
              <a:extLst>
                <a:ext uri="{FF2B5EF4-FFF2-40B4-BE49-F238E27FC236}">
                  <a16:creationId xmlns:a16="http://schemas.microsoft.com/office/drawing/2014/main" id="{75425731-A54B-428D-A3A5-8512EE899ACF}"/>
                </a:ext>
              </a:extLst>
            </p:cNvPr>
            <p:cNvSpPr txBox="1"/>
            <p:nvPr/>
          </p:nvSpPr>
          <p:spPr>
            <a:xfrm>
              <a:off x="8828695" y="3632605"/>
              <a:ext cx="2331087" cy="369332"/>
            </a:xfrm>
            <a:prstGeom prst="rect">
              <a:avLst/>
            </a:prstGeom>
            <a:noFill/>
          </p:spPr>
          <p:txBody>
            <a:bodyPr wrap="square" rtlCol="0">
              <a:spAutoFit/>
            </a:bodyPr>
            <a:lstStyle/>
            <a:p>
              <a:pPr algn="ctr"/>
              <a:r>
                <a:rPr lang="en-US" altLang="zh-CN" dirty="0"/>
                <a:t>Rotated Stripe Order</a:t>
              </a:r>
              <a:endParaRPr lang="zh-CN" altLang="en-US" dirty="0"/>
            </a:p>
          </p:txBody>
        </p:sp>
      </p:grpSp>
    </p:spTree>
    <p:extLst>
      <p:ext uri="{BB962C8B-B14F-4D97-AF65-F5344CB8AC3E}">
        <p14:creationId xmlns:p14="http://schemas.microsoft.com/office/powerpoint/2010/main" val="2429912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38B3E6C-D166-429D-8C60-CA2BA8CADB68}"/>
                  </a:ext>
                </a:extLst>
              </p:cNvPr>
              <p:cNvSpPr/>
              <p:nvPr/>
            </p:nvSpPr>
            <p:spPr>
              <a:xfrm>
                <a:off x="40197" y="1758827"/>
                <a:ext cx="5237585" cy="7958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Γ</m:t>
                              </m:r>
                            </m:e>
                            <m:sup>
                              <m:r>
                                <a:rPr lang="en-US" altLang="zh-CN" b="0" i="1" smtClean="0">
                                  <a:latin typeface="Cambria Math" panose="02040503050406030204" pitchFamily="18" charset="0"/>
                                </a:rPr>
                                <m:t>′</m:t>
                              </m:r>
                            </m:sup>
                          </m:sSup>
                        </m:sub>
                      </m:sSub>
                      <m:r>
                        <a:rPr lang="en-US" altLang="zh-CN" b="0" i="1"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m:rPr>
                              <m:brk m:alnAt="7"/>
                            </m:rPr>
                            <a:rPr lang="en-US" altLang="zh-CN" i="1">
                              <a:latin typeface="Cambria Math" panose="02040503050406030204" pitchFamily="18" charset="0"/>
                            </a:rPr>
                            <m:t>&lt;</m:t>
                          </m:r>
                          <m:r>
                            <a:rPr lang="en-US" altLang="zh-CN" i="1">
                              <a:latin typeface="Cambria Math" panose="02040503050406030204" pitchFamily="18" charset="0"/>
                            </a:rPr>
                            <m:t>𝑖𝑗</m:t>
                          </m:r>
                          <m:r>
                            <a:rPr lang="en-US" altLang="zh-CN" i="1">
                              <a:latin typeface="Cambria Math" panose="02040503050406030204" pitchFamily="18" charset="0"/>
                            </a:rPr>
                            <m:t>&gt;</m:t>
                          </m:r>
                          <m:r>
                            <a:rPr lang="en-US" altLang="zh-CN" i="1">
                              <a:latin typeface="Cambria Math" panose="02040503050406030204" pitchFamily="18" charset="0"/>
                            </a:rPr>
                            <m:t>𝛾</m:t>
                          </m:r>
                        </m:sub>
                        <m:sup/>
                        <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Γ</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𝑖</m:t>
                                  </m:r>
                                </m:sub>
                                <m:sup>
                                  <m:r>
                                    <a:rPr lang="en-US" altLang="zh-CN" i="1">
                                      <a:latin typeface="Cambria Math" panose="02040503050406030204" pitchFamily="18" charset="0"/>
                                    </a:rPr>
                                    <m:t>𝛾</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𝑗</m:t>
                                  </m:r>
                                </m:sub>
                                <m:sup>
                                  <m:r>
                                    <a:rPr lang="en-US" altLang="zh-CN" i="1">
                                      <a:latin typeface="Cambria Math" panose="02040503050406030204" pitchFamily="18" charset="0"/>
                                    </a:rPr>
                                    <m:t>𝛼</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𝑖</m:t>
                                  </m:r>
                                </m:sub>
                                <m:sup>
                                  <m:r>
                                    <a:rPr lang="en-US" altLang="zh-CN" i="1">
                                      <a:latin typeface="Cambria Math" panose="02040503050406030204" pitchFamily="18" charset="0"/>
                                    </a:rPr>
                                    <m:t>𝛼</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𝑗</m:t>
                                  </m:r>
                                </m:sub>
                                <m:sup>
                                  <m:r>
                                    <a:rPr lang="en-US" altLang="zh-CN" i="1">
                                      <a:latin typeface="Cambria Math" panose="02040503050406030204" pitchFamily="18" charset="0"/>
                                    </a:rPr>
                                    <m:t>𝛾</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𝑖</m:t>
                                  </m:r>
                                </m:sub>
                                <m:sup>
                                  <m:r>
                                    <a:rPr lang="en-US" altLang="zh-CN" i="1">
                                      <a:latin typeface="Cambria Math" panose="02040503050406030204" pitchFamily="18" charset="0"/>
                                    </a:rPr>
                                    <m:t>𝛾</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𝑗</m:t>
                                  </m:r>
                                </m:sub>
                                <m:sup>
                                  <m:r>
                                    <a:rPr lang="en-US" altLang="zh-CN" i="1">
                                      <a:latin typeface="Cambria Math" panose="02040503050406030204" pitchFamily="18" charset="0"/>
                                    </a:rPr>
                                    <m:t>𝛽</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𝑖</m:t>
                                  </m:r>
                                </m:sub>
                                <m:sup>
                                  <m:r>
                                    <a:rPr lang="en-US" altLang="zh-CN" i="1">
                                      <a:latin typeface="Cambria Math" panose="02040503050406030204" pitchFamily="18" charset="0"/>
                                    </a:rPr>
                                    <m:t>𝛽</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𝑗</m:t>
                                  </m:r>
                                </m:sub>
                                <m:sup>
                                  <m:r>
                                    <a:rPr lang="en-US" altLang="zh-CN" i="1">
                                      <a:latin typeface="Cambria Math" panose="02040503050406030204" pitchFamily="18" charset="0"/>
                                    </a:rPr>
                                    <m:t>𝛾</m:t>
                                  </m:r>
                                </m:sup>
                              </m:sSubSup>
                            </m:e>
                          </m:d>
                        </m:e>
                      </m:nary>
                    </m:oMath>
                  </m:oMathPara>
                </a14:m>
                <a:endParaRPr lang="zh-CN" altLang="en-US" dirty="0"/>
              </a:p>
            </p:txBody>
          </p:sp>
        </mc:Choice>
        <mc:Fallback xmlns="">
          <p:sp>
            <p:nvSpPr>
              <p:cNvPr id="4" name="矩形 3">
                <a:extLst>
                  <a:ext uri="{FF2B5EF4-FFF2-40B4-BE49-F238E27FC236}">
                    <a16:creationId xmlns:a16="http://schemas.microsoft.com/office/drawing/2014/main" id="{638B3E6C-D166-429D-8C60-CA2BA8CADB68}"/>
                  </a:ext>
                </a:extLst>
              </p:cNvPr>
              <p:cNvSpPr>
                <a:spLocks noRot="1" noChangeAspect="1" noMove="1" noResize="1" noEditPoints="1" noAdjustHandles="1" noChangeArrowheads="1" noChangeShapeType="1" noTextEdit="1"/>
              </p:cNvSpPr>
              <p:nvPr/>
            </p:nvSpPr>
            <p:spPr>
              <a:xfrm>
                <a:off x="40197" y="1758827"/>
                <a:ext cx="5237585" cy="79585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FDC0BE6-99DD-467C-8C99-C8C3EB82B989}"/>
                  </a:ext>
                </a:extLst>
              </p:cNvPr>
              <p:cNvSpPr txBox="1"/>
              <p:nvPr/>
            </p:nvSpPr>
            <p:spPr>
              <a:xfrm>
                <a:off x="5686397" y="861436"/>
                <a:ext cx="6681739" cy="187051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Implications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𝒯</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𝒯</m:t>
                        </m:r>
                      </m:e>
                      <m:sub>
                        <m:r>
                          <a:rPr lang="en-US" altLang="zh-CN" b="0" i="1" smtClean="0">
                            <a:latin typeface="Cambria Math" panose="02040503050406030204" pitchFamily="18" charset="0"/>
                          </a:rPr>
                          <m:t>4</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transformation:</a:t>
                </a:r>
              </a:p>
              <a:p>
                <a:pPr algn="ctr"/>
                <a14:m>
                  <m:oMath xmlns:m="http://schemas.openxmlformats.org/officeDocument/2006/math">
                    <m:acc>
                      <m:accPr>
                        <m:chr m:val="̃"/>
                        <m:ctrlPr>
                          <a:rPr lang="zh-CN" altLang="en-US" i="1" smtClean="0">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𝐽</m:t>
                        </m:r>
                      </m:e>
                    </m:acc>
                    <m:r>
                      <a:rPr lang="en-US" altLang="zh-CN" i="1">
                        <a:solidFill>
                          <a:srgbClr val="0000FF"/>
                        </a:solidFill>
                        <a:latin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1</m:t>
                        </m:r>
                      </m:num>
                      <m:den>
                        <m:r>
                          <a:rPr lang="en-US" altLang="zh-CN" i="1">
                            <a:solidFill>
                              <a:srgbClr val="0000FF"/>
                            </a:solidFill>
                            <a:latin typeface="Cambria Math" panose="02040503050406030204" pitchFamily="18" charset="0"/>
                          </a:rPr>
                          <m:t>9</m:t>
                        </m:r>
                      </m:den>
                    </m:f>
                    <m:r>
                      <a:rPr lang="en-US" altLang="zh-CN" i="1">
                        <a:solidFill>
                          <a:srgbClr val="0000FF"/>
                        </a:solidFill>
                        <a:latin typeface="Cambria Math" panose="02040503050406030204" pitchFamily="18" charset="0"/>
                      </a:rPr>
                      <m:t>𝐽</m:t>
                    </m:r>
                  </m:oMath>
                </a14:m>
                <a:r>
                  <a:rPr lang="en-US" altLang="zh-CN"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𝐾</m:t>
                        </m:r>
                      </m:e>
                    </m:acc>
                    <m:r>
                      <a:rPr lang="en-US" altLang="zh-CN" i="1">
                        <a:solidFill>
                          <a:srgbClr val="0000FF"/>
                        </a:solidFill>
                        <a:latin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6</m:t>
                        </m:r>
                      </m:num>
                      <m:den>
                        <m:r>
                          <a:rPr lang="en-US" altLang="zh-CN" i="1">
                            <a:solidFill>
                              <a:srgbClr val="0000FF"/>
                            </a:solidFill>
                            <a:latin typeface="Cambria Math" panose="02040503050406030204" pitchFamily="18" charset="0"/>
                          </a:rPr>
                          <m:t>9</m:t>
                        </m:r>
                      </m:den>
                    </m:f>
                    <m:r>
                      <a:rPr lang="en-US" altLang="zh-CN" i="1">
                        <a:solidFill>
                          <a:srgbClr val="0000FF"/>
                        </a:solidFill>
                        <a:latin typeface="Cambria Math" panose="02040503050406030204" pitchFamily="18" charset="0"/>
                      </a:rPr>
                      <m:t>𝐽</m:t>
                    </m:r>
                  </m:oMath>
                </a14:m>
                <a:r>
                  <a:rPr lang="en-US" altLang="zh-CN"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a:solidFill>
                              <a:srgbClr val="0000FF"/>
                            </a:solidFill>
                            <a:latin typeface="Cambria Math" panose="02040503050406030204" pitchFamily="18" charset="0"/>
                          </a:rPr>
                        </m:ctrlPr>
                      </m:accPr>
                      <m:e>
                        <m:r>
                          <m:rPr>
                            <m:sty m:val="p"/>
                          </m:rPr>
                          <a:rPr lang="en-US" altLang="zh-CN">
                            <a:solidFill>
                              <a:srgbClr val="0000FF"/>
                            </a:solidFill>
                            <a:latin typeface="Cambria Math" panose="02040503050406030204" pitchFamily="18" charset="0"/>
                          </a:rPr>
                          <m:t>Γ</m:t>
                        </m:r>
                      </m:e>
                    </m:acc>
                    <m:r>
                      <a:rPr lang="en-US" altLang="zh-CN" i="1">
                        <a:solidFill>
                          <a:srgbClr val="0000FF"/>
                        </a:solidFill>
                        <a:latin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8</m:t>
                        </m:r>
                      </m:num>
                      <m:den>
                        <m:r>
                          <a:rPr lang="en-US" altLang="zh-CN" i="1">
                            <a:solidFill>
                              <a:srgbClr val="0000FF"/>
                            </a:solidFill>
                            <a:latin typeface="Cambria Math" panose="02040503050406030204" pitchFamily="18" charset="0"/>
                          </a:rPr>
                          <m:t>9</m:t>
                        </m:r>
                      </m:den>
                    </m:f>
                    <m:r>
                      <a:rPr lang="en-US" altLang="zh-CN" i="1">
                        <a:solidFill>
                          <a:srgbClr val="0000FF"/>
                        </a:solidFill>
                        <a:latin typeface="Cambria Math" panose="02040503050406030204" pitchFamily="18" charset="0"/>
                      </a:rPr>
                      <m:t>𝐽</m:t>
                    </m:r>
                  </m:oMath>
                </a14:m>
                <a:r>
                  <a:rPr lang="en-US" altLang="zh-CN"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a:solidFill>
                              <a:srgbClr val="0000FF"/>
                            </a:solidFill>
                            <a:latin typeface="Cambria Math" panose="02040503050406030204" pitchFamily="18" charset="0"/>
                          </a:rPr>
                        </m:ctrlPr>
                      </m:accPr>
                      <m:e>
                        <m:sSup>
                          <m:sSupPr>
                            <m:ctrlPr>
                              <a:rPr lang="en-US" altLang="zh-CN" i="1">
                                <a:solidFill>
                                  <a:srgbClr val="0000FF"/>
                                </a:solidFill>
                                <a:latin typeface="Cambria Math" panose="02040503050406030204" pitchFamily="18" charset="0"/>
                              </a:rPr>
                            </m:ctrlPr>
                          </m:sSupPr>
                          <m:e>
                            <m:r>
                              <m:rPr>
                                <m:sty m:val="p"/>
                              </m:rPr>
                              <a:rPr lang="en-US" altLang="zh-CN">
                                <a:solidFill>
                                  <a:srgbClr val="0000FF"/>
                                </a:solidFill>
                                <a:latin typeface="Cambria Math" panose="02040503050406030204" pitchFamily="18" charset="0"/>
                              </a:rPr>
                              <m:t>Γ</m:t>
                            </m:r>
                          </m:e>
                          <m:sup>
                            <m:r>
                              <a:rPr lang="en-US" altLang="zh-CN" i="1">
                                <a:solidFill>
                                  <a:srgbClr val="0000FF"/>
                                </a:solidFill>
                                <a:latin typeface="Cambria Math" panose="02040503050406030204" pitchFamily="18" charset="0"/>
                              </a:rPr>
                              <m:t>′</m:t>
                            </m:r>
                          </m:sup>
                        </m:sSup>
                      </m:e>
                    </m:acc>
                    <m:r>
                      <a:rPr lang="en-US" altLang="zh-CN" i="1">
                        <a:solidFill>
                          <a:srgbClr val="0000FF"/>
                        </a:solidFill>
                        <a:latin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4</m:t>
                        </m:r>
                      </m:num>
                      <m:den>
                        <m:r>
                          <a:rPr lang="en-US" altLang="zh-CN" i="1">
                            <a:solidFill>
                              <a:srgbClr val="0000FF"/>
                            </a:solidFill>
                            <a:latin typeface="Cambria Math" panose="02040503050406030204" pitchFamily="18" charset="0"/>
                          </a:rPr>
                          <m:t>9</m:t>
                        </m:r>
                      </m:den>
                    </m:f>
                    <m:r>
                      <a:rPr lang="en-US" altLang="zh-CN" i="1">
                        <a:solidFill>
                          <a:srgbClr val="0000FF"/>
                        </a:solidFill>
                        <a:latin typeface="Cambria Math" panose="02040503050406030204" pitchFamily="18" charset="0"/>
                      </a:rPr>
                      <m:t>𝐽</m:t>
                    </m:r>
                  </m:oMath>
                </a14:m>
                <a:endParaRPr lang="en-US" altLang="zh-CN" dirty="0">
                  <a:solidFill>
                    <a:srgbClr val="0000FF"/>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For </a:t>
                </a:r>
                <a14:m>
                  <m:oMath xmlns:m="http://schemas.openxmlformats.org/officeDocument/2006/math">
                    <m:r>
                      <a:rPr lang="en-US" altLang="zh-CN" b="0" i="1" smtClean="0">
                        <a:solidFill>
                          <a:srgbClr val="FF0000"/>
                        </a:solidFill>
                        <a:latin typeface="Cambria Math" panose="02040503050406030204" pitchFamily="18" charset="0"/>
                      </a:rPr>
                      <m:t>𝐽</m:t>
                    </m:r>
                    <m:r>
                      <a:rPr lang="en-US" altLang="zh-CN" b="0" i="1" smtClean="0">
                        <a:solidFill>
                          <a:srgbClr val="FF0000"/>
                        </a:solidFill>
                        <a:latin typeface="Cambria Math" panose="02040503050406030204" pitchFamily="18" charset="0"/>
                      </a:rPr>
                      <m:t>=1</m:t>
                    </m:r>
                  </m:oMath>
                </a14:m>
                <a:r>
                  <a:rPr lang="en-US" altLang="zh-CN" dirty="0">
                    <a:solidFill>
                      <a:srgbClr val="FF0000"/>
                    </a:solidFill>
                    <a:latin typeface="Times New Roman" panose="02020603050405020304" pitchFamily="18" charset="0"/>
                    <a:cs typeface="Times New Roman" panose="02020603050405020304" pitchFamily="18" charset="0"/>
                  </a:rPr>
                  <a:t>, the corresponding </a:t>
                </a:r>
                <a14:m>
                  <m:oMath xmlns:m="http://schemas.openxmlformats.org/officeDocument/2006/math">
                    <m:r>
                      <a:rPr lang="en-US" altLang="zh-CN" b="0" i="1" smtClean="0">
                        <a:solidFill>
                          <a:srgbClr val="FF0000"/>
                        </a:solidFill>
                        <a:latin typeface="Cambria Math" panose="02040503050406030204" pitchFamily="18" charset="0"/>
                      </a:rPr>
                      <m:t>𝛼</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𝛽</m:t>
                    </m:r>
                  </m:oMath>
                </a14:m>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is:</a:t>
                </a:r>
              </a:p>
              <a:p>
                <a:pPr algn="ctr"/>
                <a14:m>
                  <m:oMath xmlns:m="http://schemas.openxmlformats.org/officeDocument/2006/math">
                    <m:r>
                      <a:rPr lang="en-US" altLang="zh-CN" b="0" i="1" smtClean="0">
                        <a:solidFill>
                          <a:srgbClr val="FF0000"/>
                        </a:solidFill>
                        <a:latin typeface="Cambria Math" panose="02040503050406030204" pitchFamily="18" charset="0"/>
                      </a:rPr>
                      <m:t>𝛼</m:t>
                    </m:r>
                    <m:r>
                      <a:rPr lang="en-US" altLang="zh-CN" b="0" i="1" smtClean="0">
                        <a:solidFill>
                          <a:srgbClr val="FF0000"/>
                        </a:solidFill>
                        <a:latin typeface="Cambria Math" panose="02040503050406030204" pitchFamily="18" charset="0"/>
                      </a:rPr>
                      <m:t>=0.207</m:t>
                    </m:r>
                    <m:r>
                      <a:rPr lang="en-US" altLang="zh-CN" b="0" i="1" smtClean="0">
                        <a:solidFill>
                          <a:srgbClr val="FF0000"/>
                        </a:solidFill>
                        <a:latin typeface="Cambria Math" panose="02040503050406030204" pitchFamily="18" charset="0"/>
                      </a:rPr>
                      <m:t>𝜋</m:t>
                    </m:r>
                    <m:r>
                      <a:rPr lang="en-US" altLang="zh-CN" b="0" i="0"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𝛽</m:t>
                    </m:r>
                    <m:r>
                      <a:rPr lang="en-US" altLang="zh-CN" b="0" i="1" smtClean="0">
                        <a:solidFill>
                          <a:srgbClr val="FF0000"/>
                        </a:solidFill>
                        <a:latin typeface="Cambria Math" panose="02040503050406030204" pitchFamily="18" charset="0"/>
                      </a:rPr>
                      <m:t>=1.053</m:t>
                    </m:r>
                    <m:r>
                      <a:rPr lang="en-US" altLang="zh-CN" b="0" i="1" smtClean="0">
                        <a:solidFill>
                          <a:srgbClr val="FF0000"/>
                        </a:solidFill>
                        <a:latin typeface="Cambria Math" panose="02040503050406030204" pitchFamily="18" charset="0"/>
                      </a:rPr>
                      <m:t>𝜋</m:t>
                    </m:r>
                  </m:oMath>
                </a14:m>
                <a:r>
                  <a:rPr lang="en-US" altLang="zh-CN" dirty="0">
                    <a:solidFill>
                      <a:srgbClr val="FF0000"/>
                    </a:solidFill>
                    <a:latin typeface="Times New Roman" panose="02020603050405020304" pitchFamily="18" charset="0"/>
                    <a:cs typeface="Times New Roman" panose="02020603050405020304" pitchFamily="18" charset="0"/>
                  </a:rPr>
                  <a:t>  (A-point in the phase diagram)</a:t>
                </a:r>
              </a:p>
              <a:p>
                <a:r>
                  <a:rPr lang="en-US" altLang="zh-CN" dirty="0">
                    <a:latin typeface="Times New Roman" panose="02020603050405020304" pitchFamily="18" charset="0"/>
                    <a:cs typeface="Times New Roman" panose="02020603050405020304" pitchFamily="18" charset="0"/>
                  </a:rPr>
                  <a:t>For </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=−1</m:t>
                    </m:r>
                  </m:oMath>
                </a14:m>
                <a:r>
                  <a:rPr lang="en-US" altLang="zh-CN" dirty="0">
                    <a:latin typeface="Times New Roman" panose="02020603050405020304" pitchFamily="18" charset="0"/>
                    <a:cs typeface="Times New Roman" panose="02020603050405020304" pitchFamily="18" charset="0"/>
                  </a:rPr>
                  <a:t>, the corresponding </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p>
              <a:p>
                <a:pPr algn="ct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=0.793</m:t>
                    </m:r>
                    <m:r>
                      <a:rPr lang="en-US" altLang="zh-CN" b="0" i="1" smtClean="0">
                        <a:latin typeface="Cambria Math" panose="02040503050406030204" pitchFamily="18" charset="0"/>
                      </a:rPr>
                      <m:t>𝜋</m:t>
                    </m:r>
                    <m:r>
                      <a:rPr lang="en-US" altLang="zh-CN" b="0" i="0"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=0.053</m:t>
                    </m:r>
                    <m:r>
                      <a:rPr lang="en-US" altLang="zh-CN" b="0" i="1" smtClean="0">
                        <a:latin typeface="Cambria Math" panose="02040503050406030204" pitchFamily="18" charset="0"/>
                      </a:rPr>
                      <m:t>𝜋</m:t>
                    </m:r>
                  </m:oMath>
                </a14:m>
                <a:r>
                  <a:rPr lang="en-US" altLang="zh-CN" dirty="0">
                    <a:latin typeface="Times New Roman" panose="02020603050405020304" pitchFamily="18" charset="0"/>
                    <a:cs typeface="Times New Roman" panose="02020603050405020304" pitchFamily="18" charset="0"/>
                  </a:rPr>
                  <a:t> (B-point in the phase diagram)</a:t>
                </a:r>
              </a:p>
            </p:txBody>
          </p:sp>
        </mc:Choice>
        <mc:Fallback xmlns="">
          <p:sp>
            <p:nvSpPr>
              <p:cNvPr id="5" name="文本框 4">
                <a:extLst>
                  <a:ext uri="{FF2B5EF4-FFF2-40B4-BE49-F238E27FC236}">
                    <a16:creationId xmlns:a16="http://schemas.microsoft.com/office/drawing/2014/main" id="{EFDC0BE6-99DD-467C-8C99-C8C3EB82B989}"/>
                  </a:ext>
                </a:extLst>
              </p:cNvPr>
              <p:cNvSpPr txBox="1">
                <a:spLocks noRot="1" noChangeAspect="1" noMove="1" noResize="1" noEditPoints="1" noAdjustHandles="1" noChangeArrowheads="1" noChangeShapeType="1" noTextEdit="1"/>
              </p:cNvSpPr>
              <p:nvPr/>
            </p:nvSpPr>
            <p:spPr>
              <a:xfrm>
                <a:off x="5686397" y="861436"/>
                <a:ext cx="6681739" cy="1870512"/>
              </a:xfrm>
              <a:prstGeom prst="rect">
                <a:avLst/>
              </a:prstGeom>
              <a:blipFill>
                <a:blip r:embed="rId3"/>
                <a:stretch>
                  <a:fillRect l="-821" t="-1629" b="-423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10095F43-D79F-4729-8075-9E3718AD9ACC}"/>
              </a:ext>
            </a:extLst>
          </p:cNvPr>
          <p:cNvGrpSpPr/>
          <p:nvPr/>
        </p:nvGrpSpPr>
        <p:grpSpPr>
          <a:xfrm>
            <a:off x="1807161" y="2816804"/>
            <a:ext cx="8144234" cy="3973100"/>
            <a:chOff x="737119" y="2165050"/>
            <a:chExt cx="9360000" cy="4519145"/>
          </a:xfrm>
        </p:grpSpPr>
        <p:pic>
          <p:nvPicPr>
            <p:cNvPr id="7" name="图片 6">
              <a:extLst>
                <a:ext uri="{FF2B5EF4-FFF2-40B4-BE49-F238E27FC236}">
                  <a16:creationId xmlns:a16="http://schemas.microsoft.com/office/drawing/2014/main" id="{1B1A815A-443D-4571-8DC8-CF6A538D9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19" y="2165050"/>
              <a:ext cx="9360000" cy="4519145"/>
            </a:xfrm>
            <a:prstGeom prst="rect">
              <a:avLst/>
            </a:prstGeom>
          </p:spPr>
        </p:pic>
        <p:sp>
          <p:nvSpPr>
            <p:cNvPr id="8" name="矩形 7">
              <a:extLst>
                <a:ext uri="{FF2B5EF4-FFF2-40B4-BE49-F238E27FC236}">
                  <a16:creationId xmlns:a16="http://schemas.microsoft.com/office/drawing/2014/main" id="{0C4F8D87-AEA1-4BC2-9CA4-B61DF0FC2B01}"/>
                </a:ext>
              </a:extLst>
            </p:cNvPr>
            <p:cNvSpPr/>
            <p:nvPr/>
          </p:nvSpPr>
          <p:spPr>
            <a:xfrm>
              <a:off x="2208179" y="4595206"/>
              <a:ext cx="144000" cy="144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F81C141-E533-4074-9A0E-56CAE176DF5E}"/>
                </a:ext>
              </a:extLst>
            </p:cNvPr>
            <p:cNvSpPr/>
            <p:nvPr/>
          </p:nvSpPr>
          <p:spPr>
            <a:xfrm>
              <a:off x="8440366" y="4280622"/>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942469E-B370-4929-BD44-F43DF361F49B}"/>
                </a:ext>
              </a:extLst>
            </p:cNvPr>
            <p:cNvSpPr txBox="1"/>
            <p:nvPr/>
          </p:nvSpPr>
          <p:spPr>
            <a:xfrm>
              <a:off x="2100217" y="4667206"/>
              <a:ext cx="359923" cy="369332"/>
            </a:xfrm>
            <a:prstGeom prst="rect">
              <a:avLst/>
            </a:prstGeom>
            <a:noFill/>
          </p:spPr>
          <p:txBody>
            <a:bodyPr wrap="square" rtlCol="0">
              <a:spAutoFit/>
            </a:bodyPr>
            <a:lstStyle/>
            <a:p>
              <a:r>
                <a:rPr lang="en-US" altLang="zh-CN" dirty="0">
                  <a:solidFill>
                    <a:srgbClr val="FF0000"/>
                  </a:solidFill>
                </a:rPr>
                <a:t>A</a:t>
              </a:r>
              <a:endParaRPr lang="zh-CN" altLang="en-US" dirty="0">
                <a:solidFill>
                  <a:srgbClr val="FF0000"/>
                </a:solidFill>
              </a:endParaRPr>
            </a:p>
          </p:txBody>
        </p:sp>
        <p:sp>
          <p:nvSpPr>
            <p:cNvPr id="11" name="矩形 10">
              <a:extLst>
                <a:ext uri="{FF2B5EF4-FFF2-40B4-BE49-F238E27FC236}">
                  <a16:creationId xmlns:a16="http://schemas.microsoft.com/office/drawing/2014/main" id="{FF0844D8-B4BF-4228-8133-931410648F5E}"/>
                </a:ext>
              </a:extLst>
            </p:cNvPr>
            <p:cNvSpPr/>
            <p:nvPr/>
          </p:nvSpPr>
          <p:spPr>
            <a:xfrm>
              <a:off x="8584366" y="4167956"/>
              <a:ext cx="312906" cy="369332"/>
            </a:xfrm>
            <a:prstGeom prst="rect">
              <a:avLst/>
            </a:prstGeom>
          </p:spPr>
          <p:txBody>
            <a:bodyPr wrap="none">
              <a:spAutoFit/>
            </a:bodyPr>
            <a:lstStyle/>
            <a:p>
              <a:r>
                <a:rPr lang="en-US" altLang="zh-CN" dirty="0"/>
                <a:t>B</a:t>
              </a:r>
              <a:endParaRPr lang="zh-CN" altLang="en-US" dirty="0"/>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F00F899-C261-4C6D-A8AA-FABA4314729F}"/>
                  </a:ext>
                </a:extLst>
              </p:cNvPr>
              <p:cNvSpPr txBox="1"/>
              <p:nvPr/>
            </p:nvSpPr>
            <p:spPr>
              <a:xfrm>
                <a:off x="402750" y="966715"/>
                <a:ext cx="4890185"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r>
                            <a:rPr lang="en-US" altLang="zh-CN" b="0" i="1" smtClean="0">
                              <a:latin typeface="Cambria Math" panose="02040503050406030204" pitchFamily="18" charset="0"/>
                            </a:rPr>
                            <m:t>𝛾</m:t>
                          </m:r>
                        </m:sub>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𝐽</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𝛾</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𝛼</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𝛽</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𝛽</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𝛼</m:t>
                                      </m:r>
                                    </m:sup>
                                  </m:sSubSup>
                                </m:e>
                              </m:d>
                            </m:e>
                          </m:d>
                        </m:e>
                      </m:nary>
                    </m:oMath>
                  </m:oMathPara>
                </a14:m>
                <a:endParaRPr lang="zh-CN" altLang="en-US" dirty="0"/>
              </a:p>
            </p:txBody>
          </p:sp>
        </mc:Choice>
        <mc:Fallback xmlns="">
          <p:sp>
            <p:nvSpPr>
              <p:cNvPr id="12" name="文本框 11">
                <a:extLst>
                  <a:ext uri="{FF2B5EF4-FFF2-40B4-BE49-F238E27FC236}">
                    <a16:creationId xmlns:a16="http://schemas.microsoft.com/office/drawing/2014/main" id="{CF00F899-C261-4C6D-A8AA-FABA4314729F}"/>
                  </a:ext>
                </a:extLst>
              </p:cNvPr>
              <p:cNvSpPr txBox="1">
                <a:spLocks noRot="1" noChangeAspect="1" noMove="1" noResize="1" noEditPoints="1" noAdjustHandles="1" noChangeArrowheads="1" noChangeShapeType="1" noTextEdit="1"/>
              </p:cNvSpPr>
              <p:nvPr/>
            </p:nvSpPr>
            <p:spPr>
              <a:xfrm>
                <a:off x="402750" y="966715"/>
                <a:ext cx="4890185" cy="7035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FF0DC9F-28AE-4944-A4D1-812AA4C18C94}"/>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From </a:t>
                </a:r>
                <a14:m>
                  <m:oMath xmlns:m="http://schemas.openxmlformats.org/officeDocument/2006/math">
                    <m:sSup>
                      <m:sSupPr>
                        <m:ctrlPr>
                          <a:rPr lang="en-US" altLang="zh-CN" sz="2800" b="0" i="1" smtClean="0">
                            <a:latin typeface="Cambria Math" panose="02040503050406030204" pitchFamily="18" charset="0"/>
                          </a:rPr>
                        </m:ctrlPr>
                      </m:sSupPr>
                      <m:e>
                        <m:r>
                          <m:rPr>
                            <m:sty m:val="p"/>
                          </m:rPr>
                          <a:rPr lang="en-US" altLang="zh-CN" sz="2800" b="0" i="0" smtClean="0">
                            <a:latin typeface="Cambria Math" panose="02040503050406030204" pitchFamily="18" charset="0"/>
                          </a:rPr>
                          <m:t>Γ</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ea typeface="Cambria Math" panose="02040503050406030204" pitchFamily="18" charset="0"/>
                      </a:rPr>
                      <m:t>≠0</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 </a:t>
                </a:r>
                <a14:m>
                  <m:oMath xmlns:m="http://schemas.openxmlformats.org/officeDocument/2006/math">
                    <m:sSup>
                      <m:sSupPr>
                        <m:ctrlPr>
                          <a:rPr lang="en-US" altLang="zh-CN" sz="2800" b="0" i="1" smtClean="0">
                            <a:latin typeface="Cambria Math" panose="02040503050406030204" pitchFamily="18" charset="0"/>
                            <a:cs typeface="Times New Roman" panose="02020603050405020304" pitchFamily="18" charset="0"/>
                          </a:rPr>
                        </m:ctrlPr>
                      </m:sSupPr>
                      <m:e>
                        <m:r>
                          <m:rPr>
                            <m:sty m:val="p"/>
                          </m:rPr>
                          <a:rPr lang="en-US" altLang="zh-CN" sz="2800" b="0" i="0" smtClean="0">
                            <a:latin typeface="Cambria Math" panose="02040503050406030204" pitchFamily="18" charset="0"/>
                            <a:cs typeface="Times New Roman" panose="02020603050405020304" pitchFamily="18" charset="0"/>
                          </a:rPr>
                          <m:t>Γ</m:t>
                        </m:r>
                      </m:e>
                      <m:sup>
                        <m:r>
                          <a:rPr lang="en-US" altLang="zh-CN" sz="2800" b="0" i="1" smtClean="0">
                            <a:latin typeface="Cambria Math" panose="02040503050406030204" pitchFamily="18" charset="0"/>
                            <a:cs typeface="Times New Roman" panose="02020603050405020304" pitchFamily="18" charset="0"/>
                          </a:rPr>
                          <m:t>′</m:t>
                        </m:r>
                      </m:sup>
                    </m:sSup>
                    <m:r>
                      <a:rPr lang="en-US" altLang="zh-CN" sz="2800" b="0" i="1" smtClean="0">
                        <a:latin typeface="Cambria Math" panose="02040503050406030204" pitchFamily="18" charset="0"/>
                        <a:cs typeface="Times New Roman" panose="02020603050405020304" pitchFamily="18" charset="0"/>
                      </a:rPr>
                      <m:t>=0</m:t>
                    </m:r>
                  </m:oMath>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AFF0DC9F-28AE-4944-A4D1-812AA4C18C94}"/>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6"/>
                <a:stretch>
                  <a:fillRect t="-14118" b="-32941"/>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353C50FB-67E8-4103-9F58-854E5E01BFF6}"/>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221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1C48F9D-54F3-4B05-92F0-57B3CDBC0919}"/>
                  </a:ext>
                </a:extLst>
              </p:cNvPr>
              <p:cNvSpPr txBox="1"/>
              <p:nvPr/>
            </p:nvSpPr>
            <p:spPr>
              <a:xfrm>
                <a:off x="556801" y="940240"/>
                <a:ext cx="4868480" cy="234532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Ground state energy from A point to the Hidden SU(2) point which can be mapped back to Ferromagnet Heisenberg model by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𝒯</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𝒯</m:t>
                        </m:r>
                      </m:e>
                      <m:sub>
                        <m:r>
                          <a:rPr lang="en-US" altLang="zh-CN" sz="2000" b="0" i="1" smtClean="0">
                            <a:latin typeface="Cambria Math" panose="02040503050406030204" pitchFamily="18" charset="0"/>
                          </a:rPr>
                          <m:t>4</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transformation; The sharp peak at </a:t>
                </a:r>
                <a14:m>
                  <m:oMath xmlns:m="http://schemas.openxmlformats.org/officeDocument/2006/math">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Γ</m:t>
                        </m:r>
                      </m:e>
                      <m:sup>
                        <m:r>
                          <a:rPr lang="en-US" altLang="zh-CN" sz="2000" b="0" i="1" smtClean="0">
                            <a:latin typeface="Cambria Math" panose="02040503050406030204" pitchFamily="18" charset="0"/>
                          </a:rPr>
                          <m:t>′</m:t>
                        </m:r>
                      </m:sup>
                    </m:sSup>
                  </m:oMath>
                </a14:m>
                <a:r>
                  <a:rPr lang="en-US" altLang="zh-CN" sz="2000" dirty="0">
                    <a:latin typeface="Times New Roman" panose="02020603050405020304" pitchFamily="18" charset="0"/>
                    <a:cs typeface="Times New Roman" panose="02020603050405020304" pitchFamily="18" charset="0"/>
                  </a:rPr>
                  <a:t> indicates a phase transition.</a:t>
                </a:r>
              </a:p>
            </p:txBody>
          </p:sp>
        </mc:Choice>
        <mc:Fallback xmlns="">
          <p:sp>
            <p:nvSpPr>
              <p:cNvPr id="6" name="文本框 5">
                <a:extLst>
                  <a:ext uri="{FF2B5EF4-FFF2-40B4-BE49-F238E27FC236}">
                    <a16:creationId xmlns:a16="http://schemas.microsoft.com/office/drawing/2014/main" id="{F1C48F9D-54F3-4B05-92F0-57B3CDBC0919}"/>
                  </a:ext>
                </a:extLst>
              </p:cNvPr>
              <p:cNvSpPr txBox="1">
                <a:spLocks noRot="1" noChangeAspect="1" noMove="1" noResize="1" noEditPoints="1" noAdjustHandles="1" noChangeArrowheads="1" noChangeShapeType="1" noTextEdit="1"/>
              </p:cNvSpPr>
              <p:nvPr/>
            </p:nvSpPr>
            <p:spPr>
              <a:xfrm>
                <a:off x="556801" y="940240"/>
                <a:ext cx="4868480" cy="2345322"/>
              </a:xfrm>
              <a:prstGeom prst="rect">
                <a:avLst/>
              </a:prstGeom>
              <a:blipFill>
                <a:blip r:embed="rId2"/>
                <a:stretch>
                  <a:fillRect l="-1252" b="-363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1F4096A-6FD4-4EC8-971F-B807637A9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281" y="801920"/>
            <a:ext cx="5965050" cy="28800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E87540-E11A-4924-B516-BE42250AF39A}"/>
                  </a:ext>
                </a:extLst>
              </p:cNvPr>
              <p:cNvSpPr txBox="1"/>
              <p:nvPr/>
            </p:nvSpPr>
            <p:spPr>
              <a:xfrm>
                <a:off x="500760" y="3350569"/>
                <a:ext cx="4980562" cy="326865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Ground state energy from B point to the Hidden SU(2) point which can be mapped back to antiferromagnet Heisenberg model by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𝒯</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𝒯</m:t>
                        </m:r>
                      </m:e>
                      <m:sub>
                        <m:r>
                          <a:rPr lang="en-US" altLang="zh-CN" sz="2000" b="0" i="1" smtClean="0">
                            <a:latin typeface="Cambria Math" panose="02040503050406030204" pitchFamily="18" charset="0"/>
                          </a:rPr>
                          <m:t>4</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transformation;  There is no phase transition between the two points. So the phase at B-point is of stripe-order with a global rotation along the (111) axis about 180 degree.</a:t>
                </a:r>
              </a:p>
            </p:txBody>
          </p:sp>
        </mc:Choice>
        <mc:Fallback xmlns="">
          <p:sp>
            <p:nvSpPr>
              <p:cNvPr id="7" name="文本框 6">
                <a:extLst>
                  <a:ext uri="{FF2B5EF4-FFF2-40B4-BE49-F238E27FC236}">
                    <a16:creationId xmlns:a16="http://schemas.microsoft.com/office/drawing/2014/main" id="{7EE87540-E11A-4924-B516-BE42250AF39A}"/>
                  </a:ext>
                </a:extLst>
              </p:cNvPr>
              <p:cNvSpPr txBox="1">
                <a:spLocks noRot="1" noChangeAspect="1" noMove="1" noResize="1" noEditPoints="1" noAdjustHandles="1" noChangeArrowheads="1" noChangeShapeType="1" noTextEdit="1"/>
              </p:cNvSpPr>
              <p:nvPr/>
            </p:nvSpPr>
            <p:spPr>
              <a:xfrm>
                <a:off x="500760" y="3350569"/>
                <a:ext cx="4980562" cy="3268652"/>
              </a:xfrm>
              <a:prstGeom prst="rect">
                <a:avLst/>
              </a:prstGeom>
              <a:blipFill>
                <a:blip r:embed="rId4"/>
                <a:stretch>
                  <a:fillRect l="-1224" r="-2203" b="-242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FFA36F8-22AC-4745-91C8-F6B329AC7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1327" y="3759746"/>
            <a:ext cx="5965049" cy="28800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7E1D85D-BBD3-4491-B095-1BB01E88639A}"/>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From </a:t>
                </a:r>
                <a14:m>
                  <m:oMath xmlns:m="http://schemas.openxmlformats.org/officeDocument/2006/math">
                    <m:sSup>
                      <m:sSupPr>
                        <m:ctrlPr>
                          <a:rPr lang="en-US" altLang="zh-CN" sz="2800" b="0" i="1" smtClean="0">
                            <a:latin typeface="Cambria Math" panose="02040503050406030204" pitchFamily="18" charset="0"/>
                          </a:rPr>
                        </m:ctrlPr>
                      </m:sSupPr>
                      <m:e>
                        <m:r>
                          <m:rPr>
                            <m:sty m:val="p"/>
                          </m:rPr>
                          <a:rPr lang="en-US" altLang="zh-CN" sz="2800" b="0" i="0" smtClean="0">
                            <a:latin typeface="Cambria Math" panose="02040503050406030204" pitchFamily="18" charset="0"/>
                          </a:rPr>
                          <m:t>Γ</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ea typeface="Cambria Math" panose="02040503050406030204" pitchFamily="18" charset="0"/>
                      </a:rPr>
                      <m:t>≠0</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 </a:t>
                </a:r>
                <a14:m>
                  <m:oMath xmlns:m="http://schemas.openxmlformats.org/officeDocument/2006/math">
                    <m:sSup>
                      <m:sSupPr>
                        <m:ctrlPr>
                          <a:rPr lang="en-US" altLang="zh-CN" sz="2800" b="0" i="1" smtClean="0">
                            <a:latin typeface="Cambria Math" panose="02040503050406030204" pitchFamily="18" charset="0"/>
                            <a:cs typeface="Times New Roman" panose="02020603050405020304" pitchFamily="18" charset="0"/>
                          </a:rPr>
                        </m:ctrlPr>
                      </m:sSupPr>
                      <m:e>
                        <m:r>
                          <m:rPr>
                            <m:sty m:val="p"/>
                          </m:rPr>
                          <a:rPr lang="en-US" altLang="zh-CN" sz="2800" b="0" i="0" smtClean="0">
                            <a:latin typeface="Cambria Math" panose="02040503050406030204" pitchFamily="18" charset="0"/>
                            <a:cs typeface="Times New Roman" panose="02020603050405020304" pitchFamily="18" charset="0"/>
                          </a:rPr>
                          <m:t>Γ</m:t>
                        </m:r>
                      </m:e>
                      <m:sup>
                        <m:r>
                          <a:rPr lang="en-US" altLang="zh-CN" sz="2800" b="0" i="1" smtClean="0">
                            <a:latin typeface="Cambria Math" panose="02040503050406030204" pitchFamily="18" charset="0"/>
                            <a:cs typeface="Times New Roman" panose="02020603050405020304" pitchFamily="18" charset="0"/>
                          </a:rPr>
                          <m:t>′</m:t>
                        </m:r>
                      </m:sup>
                    </m:sSup>
                    <m:r>
                      <a:rPr lang="en-US" altLang="zh-CN" sz="2800" b="0" i="1" smtClean="0">
                        <a:latin typeface="Cambria Math" panose="02040503050406030204" pitchFamily="18" charset="0"/>
                        <a:cs typeface="Times New Roman" panose="02020603050405020304" pitchFamily="18" charset="0"/>
                      </a:rPr>
                      <m:t>=0</m:t>
                    </m:r>
                  </m:oMath>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7E1D85D-BBD3-4491-B095-1BB01E88639A}"/>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6"/>
                <a:stretch>
                  <a:fillRect t="-14118" b="-32941"/>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DB0F9AC4-57D8-48E0-B135-8D20D5869BB2}"/>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EB71CB5-E528-41A9-B84F-6810BDBF4D6B}"/>
              </a:ext>
            </a:extLst>
          </p:cNvPr>
          <p:cNvSpPr txBox="1"/>
          <p:nvPr/>
        </p:nvSpPr>
        <p:spPr>
          <a:xfrm>
            <a:off x="5661499" y="2645923"/>
            <a:ext cx="2315182"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Rotated Spiral Order</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BEEFFD6-1A7C-499C-B542-3B045EA82F7D}"/>
              </a:ext>
            </a:extLst>
          </p:cNvPr>
          <p:cNvSpPr txBox="1"/>
          <p:nvPr/>
        </p:nvSpPr>
        <p:spPr>
          <a:xfrm>
            <a:off x="10293761" y="1660420"/>
            <a:ext cx="378460" cy="369332"/>
          </a:xfrm>
          <a:prstGeom prst="rect">
            <a:avLst/>
          </a:prstGeom>
          <a:noFill/>
        </p:spPr>
        <p:txBody>
          <a:bodyPr wrap="square" rtlCol="0">
            <a:spAutoFit/>
          </a:bodyPr>
          <a:lstStyle/>
          <a:p>
            <a:pPr algn="ct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A6BAFF0-0417-49F7-8C58-6F5F85BE182A}"/>
              </a:ext>
            </a:extLst>
          </p:cNvPr>
          <p:cNvSpPr txBox="1"/>
          <p:nvPr/>
        </p:nvSpPr>
        <p:spPr>
          <a:xfrm>
            <a:off x="9075149" y="4288685"/>
            <a:ext cx="2315182"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Rotated Stripe Order</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CF3F80E-AAAC-441D-8FB1-ED47174FEA3E}"/>
              </a:ext>
            </a:extLst>
          </p:cNvPr>
          <p:cNvSpPr txBox="1"/>
          <p:nvPr/>
        </p:nvSpPr>
        <p:spPr>
          <a:xfrm>
            <a:off x="5661499" y="5686748"/>
            <a:ext cx="2315182"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Rotated Stripe Order</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19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058728-6A28-4E81-BC83-A3112736C8D8}"/>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4F953E4F-81AE-43C6-A906-D552595DA274}"/>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EBBBD21-1CB6-497E-9CD1-E021460B0F27}"/>
                  </a:ext>
                </a:extLst>
              </p:cNvPr>
              <p:cNvSpPr txBox="1"/>
              <p:nvPr/>
            </p:nvSpPr>
            <p:spPr>
              <a:xfrm>
                <a:off x="1147864" y="911605"/>
                <a:ext cx="9659566" cy="54887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Spin operators are viewed as unit-vectors in 3D, </a:t>
                </a:r>
                <a14:m>
                  <m:oMath xmlns:m="http://schemas.openxmlformats.org/officeDocument/2006/math">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e>
                        </m:d>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e>
                        </m:d>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e>
                        </m:d>
                      </m:e>
                      <m:sup>
                        <m:r>
                          <a:rPr lang="en-US" altLang="zh-CN" i="1">
                            <a:solidFill>
                              <a:srgbClr val="FF0000"/>
                            </a:solidFill>
                            <a:latin typeface="Cambria Math" panose="02040503050406030204" pitchFamily="18" charset="0"/>
                          </a:rPr>
                          <m:t>2</m:t>
                        </m:r>
                      </m:sup>
                    </m:sSup>
                  </m:oMath>
                </a14:m>
                <a:r>
                  <a:rPr lang="en-US" altLang="zh-CN" dirty="0">
                    <a:solidFill>
                      <a:srgbClr val="FF0000"/>
                    </a:solidFill>
                    <a:latin typeface="Times New Roman" panose="02020603050405020304" pitchFamily="18" charset="0"/>
                    <a:cs typeface="Times New Roman" panose="02020603050405020304" pitchFamily="18" charset="0"/>
                  </a:rPr>
                  <a:t>=1</a:t>
                </a:r>
                <a:r>
                  <a:rPr lang="en-US" altLang="zh-CN"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For general model parameters J, K and </a:t>
                </a:r>
                <a14:m>
                  <m:oMath xmlns:m="http://schemas.openxmlformats.org/officeDocument/2006/math">
                    <m:r>
                      <m:rPr>
                        <m:sty m:val="p"/>
                      </m:rPr>
                      <a:rPr lang="en-US" altLang="zh-CN" b="0" i="0" smtClean="0">
                        <a:solidFill>
                          <a:schemeClr val="tx1"/>
                        </a:solidFill>
                        <a:latin typeface="Cambria Math" panose="02040503050406030204" pitchFamily="18" charset="0"/>
                      </a:rPr>
                      <m:t>Γ</m:t>
                    </m:r>
                  </m:oMath>
                </a14:m>
                <a:r>
                  <a:rPr lang="en-US" altLang="zh-CN" dirty="0">
                    <a:solidFill>
                      <a:schemeClr val="tx1"/>
                    </a:solidFill>
                    <a:latin typeface="Times New Roman" panose="02020603050405020304" pitchFamily="18" charset="0"/>
                    <a:cs typeface="Times New Roman" panose="02020603050405020304" pitchFamily="18" charset="0"/>
                  </a:rPr>
                  <a:t>, we first consider the state that </a:t>
                </a:r>
                <a:r>
                  <a:rPr lang="en-US" altLang="zh-CN" dirty="0">
                    <a:solidFill>
                      <a:srgbClr val="FF0000"/>
                    </a:solidFill>
                    <a:latin typeface="Times New Roman" panose="02020603050405020304" pitchFamily="18" charset="0"/>
                    <a:cs typeface="Times New Roman" panose="02020603050405020304" pitchFamily="18" charset="0"/>
                  </a:rPr>
                  <a:t>all spin vectors are parallel aligned(FM state)</a:t>
                </a:r>
                <a:r>
                  <a:rPr lang="en-US" altLang="zh-CN"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The energy of the </a:t>
                </a:r>
                <a14:m>
                  <m:oMath xmlns:m="http://schemas.openxmlformats.org/officeDocument/2006/math">
                    <m:r>
                      <a:rPr lang="en-US" altLang="zh-CN" b="0" i="1" smtClean="0">
                        <a:solidFill>
                          <a:schemeClr val="tx1"/>
                        </a:solidFill>
                        <a:latin typeface="Cambria Math" panose="02040503050406030204" pitchFamily="18" charset="0"/>
                      </a:rPr>
                      <m:t>𝐽</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𝐾</m:t>
                    </m:r>
                    <m:r>
                      <a:rPr lang="en-US" altLang="zh-CN" b="0" i="1"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Γ</m:t>
                    </m:r>
                  </m:oMath>
                </a14:m>
                <a:r>
                  <a:rPr lang="en-US" altLang="zh-CN" dirty="0">
                    <a:solidFill>
                      <a:schemeClr val="tx1"/>
                    </a:solidFill>
                    <a:latin typeface="Times New Roman" panose="02020603050405020304" pitchFamily="18" charset="0"/>
                    <a:cs typeface="Times New Roman" panose="02020603050405020304" pitchFamily="18" charset="0"/>
                  </a:rPr>
                  <a:t> model Hamiltonian at FM state:</a:t>
                </a: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𝐸</m:t>
                          </m:r>
                        </m:e>
                        <m:sub>
                          <m:r>
                            <a:rPr lang="en-US" altLang="zh-CN" i="1">
                              <a:solidFill>
                                <a:schemeClr val="tx1"/>
                              </a:solidFill>
                              <a:latin typeface="Cambria Math" panose="02040503050406030204" pitchFamily="18" charset="0"/>
                            </a:rPr>
                            <m:t>𝐹𝑀</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𝑁</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3</m:t>
                          </m:r>
                          <m:r>
                            <a:rPr lang="en-US" altLang="zh-CN" i="1">
                              <a:solidFill>
                                <a:schemeClr val="tx1"/>
                              </a:solidFill>
                              <a:latin typeface="Cambria Math" panose="02040503050406030204" pitchFamily="18" charset="0"/>
                            </a:rPr>
                            <m:t>𝐽</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𝐾</m:t>
                          </m:r>
                        </m:e>
                      </m:d>
                      <m:d>
                        <m:dPr>
                          <m:begChr m:val="["/>
                          <m:endChr m:val="]"/>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e>
                            <m:sup>
                              <m:r>
                                <a:rPr lang="en-US" altLang="zh-CN" i="1">
                                  <a:solidFill>
                                    <a:schemeClr val="tx1"/>
                                  </a:solidFill>
                                  <a:latin typeface="Cambria Math" panose="02040503050406030204" pitchFamily="18" charset="0"/>
                                </a:rPr>
                                <m:t>2</m:t>
                              </m:r>
                            </m:sup>
                          </m:sSup>
                        </m:e>
                      </m:d>
                      <m:r>
                        <a:rPr lang="en-US" altLang="zh-CN" i="1">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𝑁</m:t>
                      </m:r>
                      <m:r>
                        <m:rPr>
                          <m:sty m:val="p"/>
                        </m:rPr>
                        <a:rPr lang="en-US" altLang="zh-CN">
                          <a:solidFill>
                            <a:schemeClr val="tx1"/>
                          </a:solidFill>
                          <a:latin typeface="Cambria Math" panose="02040503050406030204" pitchFamily="18" charset="0"/>
                        </a:rPr>
                        <m:t>Γ</m:t>
                      </m:r>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r>
                        <a:rPr lang="en-US" altLang="zh-CN" i="1">
                          <a:solidFill>
                            <a:schemeClr val="tx1"/>
                          </a:solidFill>
                          <a:latin typeface="Cambria Math" panose="02040503050406030204" pitchFamily="18" charset="0"/>
                        </a:rPr>
                        <m:t>)</m:t>
                      </m:r>
                    </m:oMath>
                  </m:oMathPara>
                </a14:m>
                <a:endParaRPr lang="en-US" altLang="zh-CN" dirty="0">
                  <a:solidFill>
                    <a:schemeClr val="tx1"/>
                  </a:solidFill>
                  <a:latin typeface="Times New Roman" panose="02020603050405020304" pitchFamily="18" charset="0"/>
                  <a:cs typeface="Times New Roman" panose="02020603050405020304" pitchFamily="18" charset="0"/>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𝐸</m:t>
                          </m:r>
                        </m:e>
                        <m:sub>
                          <m:r>
                            <a:rPr lang="en-US" altLang="zh-CN" i="1">
                              <a:solidFill>
                                <a:srgbClr val="FF0000"/>
                              </a:solidFill>
                              <a:latin typeface="Cambria Math" panose="02040503050406030204" pitchFamily="18" charset="0"/>
                            </a:rPr>
                            <m:t>𝐹𝑀</m:t>
                          </m:r>
                        </m:sub>
                      </m:sSub>
                      <m:r>
                        <a:rPr lang="en-US" altLang="zh-CN" i="1">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3</m:t>
                          </m:r>
                          <m:r>
                            <a:rPr lang="en-US" altLang="zh-CN" i="1">
                              <a:solidFill>
                                <a:srgbClr val="FF0000"/>
                              </a:solidFill>
                              <a:latin typeface="Cambria Math" panose="02040503050406030204" pitchFamily="18" charset="0"/>
                            </a:rPr>
                            <m:t>𝐽</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𝐾</m:t>
                          </m:r>
                        </m:e>
                      </m:d>
                      <m:r>
                        <a:rPr lang="en-US" altLang="zh-CN" i="1">
                          <a:solidFill>
                            <a:srgbClr val="FF0000"/>
                          </a:solidFill>
                          <a:latin typeface="Cambria Math" panose="02040503050406030204" pitchFamily="18" charset="0"/>
                        </a:rPr>
                        <m:t>𝑁</m:t>
                      </m:r>
                      <m:r>
                        <a:rPr lang="en-US" altLang="zh-CN" i="1">
                          <a:solidFill>
                            <a:srgbClr val="FF0000"/>
                          </a:solidFill>
                          <a:latin typeface="Cambria Math" panose="02040503050406030204" pitchFamily="18" charset="0"/>
                        </a:rPr>
                        <m:t>+2</m:t>
                      </m:r>
                      <m:r>
                        <a:rPr lang="en-US" altLang="zh-CN" i="1">
                          <a:solidFill>
                            <a:srgbClr val="FF0000"/>
                          </a:solidFill>
                          <a:latin typeface="Cambria Math" panose="02040503050406030204" pitchFamily="18" charset="0"/>
                        </a:rPr>
                        <m:t>𝑁</m:t>
                      </m:r>
                      <m:r>
                        <m:rPr>
                          <m:sty m:val="p"/>
                        </m:rPr>
                        <a:rPr lang="en-US" altLang="zh-CN">
                          <a:solidFill>
                            <a:srgbClr val="FF0000"/>
                          </a:solidFill>
                          <a:latin typeface="Cambria Math" panose="02040503050406030204" pitchFamily="18" charset="0"/>
                        </a:rPr>
                        <m:t>Γ</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m:t>
                      </m:r>
                    </m:oMath>
                  </m:oMathPara>
                </a14:m>
                <a:endParaRPr lang="en-US" altLang="zh-CN" dirty="0">
                  <a:solidFill>
                    <a:srgbClr val="FF0000"/>
                  </a:solidFill>
                  <a:latin typeface="Times New Roman" panose="02020603050405020304" pitchFamily="18" charset="0"/>
                  <a:cs typeface="Times New Roman" panose="02020603050405020304" pitchFamily="18" charset="0"/>
                </a:endParaRPr>
              </a:p>
              <a:p>
                <a:pPr lvl="1">
                  <a:lnSpc>
                    <a:spcPct val="150000"/>
                  </a:lnSpc>
                </a:pPr>
                <a:r>
                  <a:rPr lang="en-US" altLang="zh-CN" dirty="0">
                    <a:solidFill>
                      <a:schemeClr val="tx1"/>
                    </a:solidFill>
                    <a:latin typeface="Times New Roman" panose="02020603050405020304" pitchFamily="18" charset="0"/>
                    <a:cs typeface="Times New Roman" panose="02020603050405020304" pitchFamily="18" charset="0"/>
                  </a:rPr>
                  <a:t>where N is the number of lattice sites. When </a:t>
                </a:r>
                <a14:m>
                  <m:oMath xmlns:m="http://schemas.openxmlformats.org/officeDocument/2006/math">
                    <m:r>
                      <m:rPr>
                        <m:sty m:val="p"/>
                      </m:rPr>
                      <a:rPr lang="en-US" altLang="zh-CN" b="0" i="0" smtClean="0">
                        <a:solidFill>
                          <a:schemeClr val="tx1"/>
                        </a:solidFill>
                        <a:latin typeface="Cambria Math" panose="02040503050406030204" pitchFamily="18" charset="0"/>
                      </a:rPr>
                      <m:t>Γ</m:t>
                    </m:r>
                    <m:r>
                      <a:rPr lang="en-US" altLang="zh-CN" b="0" i="1" smtClean="0">
                        <a:solidFill>
                          <a:schemeClr val="tx1"/>
                        </a:solidFill>
                        <a:latin typeface="Cambria Math" panose="02040503050406030204" pitchFamily="18" charset="0"/>
                        <a:ea typeface="Cambria Math" panose="02040503050406030204" pitchFamily="18" charset="0"/>
                      </a:rPr>
                      <m:t>≠0</m:t>
                    </m:r>
                  </m:oMath>
                </a14:m>
                <a:r>
                  <a:rPr lang="en-US" altLang="zh-CN" dirty="0">
                    <a:solidFill>
                      <a:schemeClr val="tx1"/>
                    </a:solidFill>
                    <a:latin typeface="Times New Roman" panose="02020603050405020304" pitchFamily="18" charset="0"/>
                    <a:cs typeface="Times New Roman" panose="02020603050405020304" pitchFamily="18" charset="0"/>
                  </a:rPr>
                  <a:t>, the energy of FM state is determined by the orientation of the spin vectors;</a:t>
                </a:r>
              </a:p>
              <a:p>
                <a:pPr marL="285750" indent="-285750">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The problem now become finding the maximum and minimum value of the multi-variable function </a:t>
                </a:r>
                <a14:m>
                  <m:oMath xmlns:m="http://schemas.openxmlformats.org/officeDocument/2006/math">
                    <m:r>
                      <a:rPr lang="en-US" altLang="zh-CN" i="1">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oMath>
                </a14:m>
                <a:r>
                  <a:rPr lang="en-US" altLang="zh-CN" dirty="0">
                    <a:solidFill>
                      <a:schemeClr val="tx1"/>
                    </a:solidFill>
                    <a:latin typeface="Times New Roman" panose="02020603050405020304" pitchFamily="18" charset="0"/>
                    <a:cs typeface="Times New Roman" panose="02020603050405020304" pitchFamily="18" charset="0"/>
                  </a:rPr>
                  <a:t> with the constraint: </a:t>
                </a:r>
                <a14:m>
                  <m:oMath xmlns:m="http://schemas.openxmlformats.org/officeDocument/2006/math">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=1</m:t>
                    </m:r>
                  </m:oMath>
                </a14:m>
                <a:r>
                  <a:rPr lang="en-US" altLang="zh-CN"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14:m>
                  <m:oMath xmlns:m="http://schemas.openxmlformats.org/officeDocument/2006/math">
                    <m:r>
                      <a:rPr lang="en-US" altLang="zh-CN" i="1">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oMath>
                </a14:m>
                <a:r>
                  <a:rPr lang="en-US" altLang="zh-CN" dirty="0">
                    <a:solidFill>
                      <a:schemeClr val="tx1"/>
                    </a:solidFill>
                    <a:latin typeface="Times New Roman" panose="02020603050405020304" pitchFamily="18" charset="0"/>
                    <a:cs typeface="Times New Roman" panose="02020603050405020304" pitchFamily="18" charset="0"/>
                  </a:rPr>
                  <a:t> takes maximum value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𝑚𝑎𝑥</m:t>
                        </m:r>
                      </m:sub>
                    </m:sSub>
                    <m:r>
                      <a:rPr lang="en-US" altLang="zh-CN" i="1">
                        <a:solidFill>
                          <a:schemeClr val="tx1"/>
                        </a:solidFill>
                        <a:latin typeface="Cambria Math" panose="02040503050406030204" pitchFamily="18" charset="0"/>
                      </a:rPr>
                      <m:t>=1</m:t>
                    </m:r>
                  </m:oMath>
                </a14:m>
                <a:r>
                  <a:rPr lang="en-US" altLang="zh-CN" dirty="0">
                    <a:solidFill>
                      <a:schemeClr val="tx1"/>
                    </a:solidFill>
                    <a:latin typeface="Times New Roman" panose="02020603050405020304" pitchFamily="18" charset="0"/>
                    <a:cs typeface="Times New Roman" panose="02020603050405020304" pitchFamily="18" charset="0"/>
                  </a:rPr>
                  <a:t> at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r>
                      <a:rPr lang="en-US" altLang="zh-CN" i="1">
                        <a:solidFill>
                          <a:schemeClr val="tx1"/>
                        </a:solidFill>
                        <a:latin typeface="Cambria Math" panose="02040503050406030204" pitchFamily="18" charset="0"/>
                      </a:rPr>
                      <m:t>=</m:t>
                    </m:r>
                    <m:f>
                      <m:fPr>
                        <m:type m:val="lin"/>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3</m:t>
                            </m:r>
                          </m:e>
                        </m:rad>
                      </m:den>
                    </m:f>
                  </m:oMath>
                </a14:m>
                <a:r>
                  <a:rPr lang="en-US" altLang="zh-CN"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14:m>
                  <m:oMath xmlns:m="http://schemas.openxmlformats.org/officeDocument/2006/math">
                    <m:r>
                      <a:rPr lang="en-US" altLang="zh-CN" i="1">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oMath>
                </a14:m>
                <a:r>
                  <a:rPr lang="en-US" altLang="zh-CN" dirty="0">
                    <a:solidFill>
                      <a:schemeClr val="tx1"/>
                    </a:solidFill>
                    <a:latin typeface="Times New Roman" panose="02020603050405020304" pitchFamily="18" charset="0"/>
                    <a:cs typeface="Times New Roman" panose="02020603050405020304" pitchFamily="18" charset="0"/>
                  </a:rPr>
                  <a:t> takes minimum value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𝑚𝑖𝑛</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−0.5</m:t>
                    </m:r>
                  </m:oMath>
                </a14:m>
                <a:r>
                  <a:rPr lang="en-US" altLang="zh-CN" dirty="0">
                    <a:solidFill>
                      <a:schemeClr val="tx1"/>
                    </a:solidFill>
                    <a:latin typeface="Times New Roman" panose="02020603050405020304" pitchFamily="18" charset="0"/>
                    <a:cs typeface="Times New Roman" panose="02020603050405020304" pitchFamily="18" charset="0"/>
                  </a:rPr>
                  <a:t> when the condition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r>
                      <a:rPr lang="en-US" altLang="zh-CN" i="1">
                        <a:solidFill>
                          <a:schemeClr val="tx1"/>
                        </a:solidFill>
                        <a:latin typeface="Cambria Math" panose="02040503050406030204" pitchFamily="18" charset="0"/>
                      </a:rPr>
                      <m:t>=0</m:t>
                    </m:r>
                  </m:oMath>
                </a14:m>
                <a:r>
                  <a:rPr lang="en-US" altLang="zh-CN"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𝑥</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𝑦</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𝑆</m:t>
                                </m:r>
                              </m:e>
                              <m:sup>
                                <m:r>
                                  <a:rPr lang="en-US" altLang="zh-CN" i="1">
                                    <a:solidFill>
                                      <a:schemeClr val="tx1"/>
                                    </a:solidFill>
                                    <a:latin typeface="Cambria Math" panose="02040503050406030204" pitchFamily="18" charset="0"/>
                                  </a:rPr>
                                  <m:t>𝑧</m:t>
                                </m:r>
                              </m:sup>
                            </m:sSup>
                          </m:e>
                        </m:d>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=1</m:t>
                    </m:r>
                  </m:oMath>
                </a14:m>
                <a:r>
                  <a:rPr lang="en-US" altLang="zh-CN" dirty="0">
                    <a:solidFill>
                      <a:schemeClr val="tx1"/>
                    </a:solidFill>
                    <a:latin typeface="Times New Roman" panose="02020603050405020304" pitchFamily="18" charset="0"/>
                    <a:cs typeface="Times New Roman" panose="02020603050405020304" pitchFamily="18" charset="0"/>
                  </a:rPr>
                  <a:t>  fulfilled;</a:t>
                </a:r>
              </a:p>
            </p:txBody>
          </p:sp>
        </mc:Choice>
        <mc:Fallback xmlns="">
          <p:sp>
            <p:nvSpPr>
              <p:cNvPr id="6" name="文本框 5">
                <a:extLst>
                  <a:ext uri="{FF2B5EF4-FFF2-40B4-BE49-F238E27FC236}">
                    <a16:creationId xmlns:a16="http://schemas.microsoft.com/office/drawing/2014/main" id="{BEBBBD21-1CB6-497E-9CD1-E021460B0F27}"/>
                  </a:ext>
                </a:extLst>
              </p:cNvPr>
              <p:cNvSpPr txBox="1">
                <a:spLocks noRot="1" noChangeAspect="1" noMove="1" noResize="1" noEditPoints="1" noAdjustHandles="1" noChangeArrowheads="1" noChangeShapeType="1" noTextEdit="1"/>
              </p:cNvSpPr>
              <p:nvPr/>
            </p:nvSpPr>
            <p:spPr>
              <a:xfrm>
                <a:off x="1147864" y="911605"/>
                <a:ext cx="9659566" cy="5488747"/>
              </a:xfrm>
              <a:prstGeom prst="rect">
                <a:avLst/>
              </a:prstGeom>
              <a:blipFill>
                <a:blip r:embed="rId2"/>
                <a:stretch>
                  <a:fillRect l="-379" r="-189" b="-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8159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0FA883-1191-4BEB-BAD0-B193E4EF8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760" y="2199467"/>
            <a:ext cx="6492240" cy="3134534"/>
          </a:xfrm>
          <a:prstGeom prst="rect">
            <a:avLst/>
          </a:prstGeom>
        </p:spPr>
      </p:pic>
      <p:sp>
        <p:nvSpPr>
          <p:cNvPr id="4" name="文本框 3">
            <a:extLst>
              <a:ext uri="{FF2B5EF4-FFF2-40B4-BE49-F238E27FC236}">
                <a16:creationId xmlns:a16="http://schemas.microsoft.com/office/drawing/2014/main" id="{601D9B69-2102-465C-8A3F-D645DD7753F9}"/>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25B9398C-A52F-49AF-96A8-5F072125CFF1}"/>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B2ACAE0-C31C-4BDD-8A9F-FF5C04AB0ABB}"/>
                  </a:ext>
                </a:extLst>
              </p:cNvPr>
              <p:cNvSpPr txBox="1"/>
              <p:nvPr/>
            </p:nvSpPr>
            <p:spPr>
              <a:xfrm>
                <a:off x="482060" y="798131"/>
                <a:ext cx="8600980" cy="5969904"/>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According to previous analysis, the energy of the FM state is determined by the orientation of the spin vectors. To obtain lowest energy, the parallel aligned spin vectors must pointing to some specific direction. Addressed concretely:</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&gt;0</m:t>
                    </m:r>
                  </m:oMath>
                </a14:m>
                <a:r>
                  <a:rPr lang="en-US" altLang="zh-CN" sz="2000" dirty="0">
                    <a:latin typeface="Times New Roman" panose="02020603050405020304" pitchFamily="18" charset="0"/>
                    <a:cs typeface="Times New Roman" panose="02020603050405020304" pitchFamily="18" charset="0"/>
                  </a:rPr>
                  <a:t>, the spin vectors must lie in the plane specified by</a:t>
                </a:r>
              </a:p>
              <a:p>
                <a:pPr lvl="1">
                  <a:lnSpc>
                    <a:spcPct val="150000"/>
                  </a:lnSpc>
                </a:pP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𝑆</m:t>
                        </m:r>
                      </m:e>
                      <m:sup>
                        <m:r>
                          <a:rPr lang="en-US" altLang="zh-CN" sz="2000" i="1">
                            <a:latin typeface="Cambria Math" panose="02040503050406030204" pitchFamily="18" charset="0"/>
                          </a:rPr>
                          <m:t>𝑥</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𝑆</m:t>
                        </m:r>
                      </m:e>
                      <m:sup>
                        <m:r>
                          <a:rPr lang="en-US" altLang="zh-CN" sz="2000" i="1">
                            <a:latin typeface="Cambria Math" panose="02040503050406030204" pitchFamily="18" charset="0"/>
                          </a:rPr>
                          <m:t>𝑦</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𝑆</m:t>
                        </m:r>
                      </m:e>
                      <m:sup>
                        <m:r>
                          <a:rPr lang="en-US" altLang="zh-CN" sz="2000" i="1">
                            <a:latin typeface="Cambria Math" panose="02040503050406030204" pitchFamily="18" charset="0"/>
                          </a:rPr>
                          <m:t>𝑧</m:t>
                        </m:r>
                      </m:sup>
                    </m:sSup>
                    <m:r>
                      <a:rPr lang="en-US" altLang="zh-CN" sz="2000" i="1">
                        <a:latin typeface="Cambria Math" panose="02040503050406030204" pitchFamily="18" charset="0"/>
                      </a:rPr>
                      <m:t>=0</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the corresponding energy is:</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𝐹𝑀</m:t>
                              </m:r>
                            </m:sub>
                          </m:sSub>
                        </m:num>
                        <m:den>
                          <m:r>
                            <a:rPr lang="en-US" altLang="zh-CN" sz="2000" i="1">
                              <a:latin typeface="Cambria Math" panose="02040503050406030204" pitchFamily="18" charset="0"/>
                            </a:rPr>
                            <m:t>𝑁</m:t>
                          </m:r>
                        </m:den>
                      </m:f>
                      <m:r>
                        <a:rPr lang="en-US" altLang="zh-CN" sz="2000" i="1">
                          <a:latin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3</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𝐾</m:t>
                          </m:r>
                        </m:e>
                      </m:d>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Γ</m:t>
                      </m:r>
                    </m:oMath>
                  </m:oMathPara>
                </a14:m>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=0</m:t>
                    </m:r>
                  </m:oMath>
                </a14:m>
                <a:r>
                  <a:rPr lang="en-US" altLang="zh-CN" sz="2000" dirty="0">
                    <a:latin typeface="Times New Roman" panose="02020603050405020304" pitchFamily="18" charset="0"/>
                    <a:cs typeface="Times New Roman" panose="02020603050405020304" pitchFamily="18" charset="0"/>
                  </a:rPr>
                  <a:t>, the energy of the FM state has nothing</a:t>
                </a:r>
              </a:p>
              <a:p>
                <a:pPr lvl="1">
                  <a:lnSpc>
                    <a:spcPct val="150000"/>
                  </a:lnSpc>
                </a:pPr>
                <a:r>
                  <a:rPr lang="en-US" altLang="zh-CN" sz="2000" dirty="0">
                    <a:latin typeface="Times New Roman" panose="02020603050405020304" pitchFamily="18" charset="0"/>
                    <a:cs typeface="Times New Roman" panose="02020603050405020304" pitchFamily="18" charset="0"/>
                  </a:rPr>
                  <a:t>to do with the spin orientation:</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m:rPr>
                                  <m:sty m:val="p"/>
                                </m:rPr>
                                <a:rPr lang="en-US" altLang="zh-CN" sz="2000" i="1">
                                  <a:latin typeface="Cambria Math" panose="02040503050406030204" pitchFamily="18" charset="0"/>
                                </a:rPr>
                                <m:t>FM</m:t>
                              </m:r>
                            </m:sub>
                          </m:sSub>
                        </m:num>
                        <m:den>
                          <m:r>
                            <a:rPr lang="en-US" altLang="zh-CN" sz="2000" i="1">
                              <a:latin typeface="Cambria Math" panose="02040503050406030204" pitchFamily="18" charset="0"/>
                            </a:rPr>
                            <m:t>𝑁</m:t>
                          </m:r>
                        </m:den>
                      </m:f>
                      <m:r>
                        <a:rPr lang="en-US" altLang="zh-CN" sz="2000" i="1">
                          <a:latin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3</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𝐾</m:t>
                          </m:r>
                        </m:e>
                      </m:d>
                    </m:oMath>
                  </m:oMathPara>
                </a14:m>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For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&lt;0</m:t>
                    </m:r>
                  </m:oMath>
                </a14:m>
                <a:r>
                  <a:rPr lang="en-US" altLang="zh-CN" sz="2000" dirty="0">
                    <a:latin typeface="Times New Roman" panose="02020603050405020304" pitchFamily="18" charset="0"/>
                    <a:cs typeface="Times New Roman" panose="02020603050405020304" pitchFamily="18" charset="0"/>
                  </a:rPr>
                  <a:t>, the spin vectors must along the positive or negative (111) direction and the corresponding energy: </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𝐹𝑀</m:t>
                              </m:r>
                            </m:sub>
                          </m:sSub>
                        </m:num>
                        <m:den>
                          <m:r>
                            <a:rPr lang="en-US" altLang="zh-CN" sz="2000" i="1">
                              <a:latin typeface="Cambria Math" panose="02040503050406030204" pitchFamily="18" charset="0"/>
                            </a:rPr>
                            <m:t>𝑁</m:t>
                          </m:r>
                        </m:den>
                      </m:f>
                      <m:r>
                        <a:rPr lang="en-US" altLang="zh-CN" sz="2000" i="1">
                          <a:latin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3</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𝐾</m:t>
                          </m:r>
                        </m:e>
                      </m:d>
                      <m:r>
                        <a:rPr lang="en-US" altLang="zh-CN" sz="2000" i="1">
                          <a:latin typeface="Cambria Math" panose="02040503050406030204" pitchFamily="18" charset="0"/>
                          <a:ea typeface="Cambria Math" panose="02040503050406030204" pitchFamily="18" charset="0"/>
                        </a:rPr>
                        <m:t>−</m:t>
                      </m:r>
                      <m:r>
                        <a:rPr lang="en-US" altLang="zh-CN" sz="2000">
                          <a:latin typeface="Cambria Math" panose="02040503050406030204" pitchFamily="18" charset="0"/>
                          <a:ea typeface="Cambria Math" panose="02040503050406030204" pitchFamily="18" charset="0"/>
                        </a:rPr>
                        <m:t>2</m:t>
                      </m:r>
                      <m:d>
                        <m:dPr>
                          <m:begChr m:val="|"/>
                          <m:endChr m:val="|"/>
                          <m:ctrlPr>
                            <a:rPr lang="en-US" altLang="zh-CN" sz="2000" i="1">
                              <a:latin typeface="Cambria Math" panose="02040503050406030204" pitchFamily="18" charset="0"/>
                              <a:ea typeface="Cambria Math" panose="02040503050406030204" pitchFamily="18" charset="0"/>
                            </a:rPr>
                          </m:ctrlPr>
                        </m:dPr>
                        <m:e>
                          <m:r>
                            <m:rPr>
                              <m:sty m:val="p"/>
                            </m:rPr>
                            <a:rPr lang="en-US" altLang="zh-CN" sz="2000">
                              <a:latin typeface="Cambria Math" panose="02040503050406030204" pitchFamily="18" charset="0"/>
                              <a:ea typeface="Cambria Math" panose="02040503050406030204" pitchFamily="18" charset="0"/>
                            </a:rPr>
                            <m:t>Γ</m:t>
                          </m:r>
                        </m:e>
                      </m:d>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B2ACAE0-C31C-4BDD-8A9F-FF5C04AB0ABB}"/>
                  </a:ext>
                </a:extLst>
              </p:cNvPr>
              <p:cNvSpPr txBox="1">
                <a:spLocks noRot="1" noChangeAspect="1" noMove="1" noResize="1" noEditPoints="1" noAdjustHandles="1" noChangeArrowheads="1" noChangeShapeType="1" noTextEdit="1"/>
              </p:cNvSpPr>
              <p:nvPr/>
            </p:nvSpPr>
            <p:spPr>
              <a:xfrm>
                <a:off x="482060" y="798131"/>
                <a:ext cx="8600980" cy="5969904"/>
              </a:xfrm>
              <a:prstGeom prst="rect">
                <a:avLst/>
              </a:prstGeom>
              <a:blipFill>
                <a:blip r:embed="rId3"/>
                <a:stretch>
                  <a:fillRect l="-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7902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66074-0DA4-4979-8802-D28CB670703B}"/>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89D12AE4-B638-47AB-ACF3-1ED9F4CEAE60}"/>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1A584E6-7C54-4379-AC2D-AAF6AD464DE4}"/>
                  </a:ext>
                </a:extLst>
              </p:cNvPr>
              <p:cNvSpPr txBox="1"/>
              <p:nvPr/>
            </p:nvSpPr>
            <p:spPr>
              <a:xfrm>
                <a:off x="579120" y="965200"/>
                <a:ext cx="9264676" cy="707886"/>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For small system size, the global minimum of the classical </a:t>
                </a:r>
                <a14:m>
                  <m:oMath xmlns:m="http://schemas.openxmlformats.org/officeDocument/2006/math">
                    <m:r>
                      <a:rPr lang="en-US" altLang="zh-CN" sz="2000" b="1" i="1" smtClean="0">
                        <a:solidFill>
                          <a:srgbClr val="FF0000"/>
                        </a:solidFill>
                        <a:latin typeface="Cambria Math" panose="02040503050406030204" pitchFamily="18" charset="0"/>
                      </a:rPr>
                      <m:t>𝑱</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𝑲</m:t>
                    </m:r>
                    <m:r>
                      <a:rPr lang="en-US" altLang="zh-CN" sz="2000" b="1" i="1" smtClean="0">
                        <a:solidFill>
                          <a:srgbClr val="FF0000"/>
                        </a:solidFill>
                        <a:latin typeface="Cambria Math" panose="02040503050406030204" pitchFamily="18" charset="0"/>
                      </a:rPr>
                      <m:t>−</m:t>
                    </m:r>
                    <m:r>
                      <a:rPr lang="en-US" altLang="zh-CN" sz="2000" b="1" i="0" smtClean="0">
                        <a:solidFill>
                          <a:srgbClr val="FF0000"/>
                        </a:solidFill>
                        <a:latin typeface="Cambria Math" panose="02040503050406030204" pitchFamily="18" charset="0"/>
                      </a:rPr>
                      <m:t>𝚪</m:t>
                    </m:r>
                  </m:oMath>
                </a14:m>
                <a:r>
                  <a:rPr lang="zh-CN" altLang="en-US" sz="2000" b="1" dirty="0">
                    <a:solidFill>
                      <a:srgbClr val="FF0000"/>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model can be found using global optimization algorithm. </a:t>
                </a:r>
              </a:p>
            </p:txBody>
          </p:sp>
        </mc:Choice>
        <mc:Fallback xmlns="">
          <p:sp>
            <p:nvSpPr>
              <p:cNvPr id="6" name="文本框 5">
                <a:extLst>
                  <a:ext uri="{FF2B5EF4-FFF2-40B4-BE49-F238E27FC236}">
                    <a16:creationId xmlns:a16="http://schemas.microsoft.com/office/drawing/2014/main" id="{91A584E6-7C54-4379-AC2D-AAF6AD464DE4}"/>
                  </a:ext>
                </a:extLst>
              </p:cNvPr>
              <p:cNvSpPr txBox="1">
                <a:spLocks noRot="1" noChangeAspect="1" noMove="1" noResize="1" noEditPoints="1" noAdjustHandles="1" noChangeArrowheads="1" noChangeShapeType="1" noTextEdit="1"/>
              </p:cNvSpPr>
              <p:nvPr/>
            </p:nvSpPr>
            <p:spPr>
              <a:xfrm>
                <a:off x="579120" y="965200"/>
                <a:ext cx="9264676" cy="707886"/>
              </a:xfrm>
              <a:prstGeom prst="rect">
                <a:avLst/>
              </a:prstGeom>
              <a:blipFill>
                <a:blip r:embed="rId2"/>
                <a:stretch>
                  <a:fillRect l="-658" t="-4310"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8DB1848-860D-4492-8726-E588E95B9F86}"/>
                  </a:ext>
                </a:extLst>
              </p:cNvPr>
              <p:cNvSpPr txBox="1"/>
              <p:nvPr/>
            </p:nvSpPr>
            <p:spPr>
              <a:xfrm>
                <a:off x="579120" y="1776885"/>
                <a:ext cx="11277600" cy="2047099"/>
              </a:xfrm>
              <a:prstGeom prst="rect">
                <a:avLst/>
              </a:prstGeom>
              <a:noFill/>
            </p:spPr>
            <p:txBody>
              <a:bodyPr wrap="square" lIns="0" tIns="0" rIns="0" bIns="0" rtlCol="0">
                <a:spAutoFit/>
              </a:bodyPr>
              <a:lstStyle/>
              <a:p>
                <a:pPr marL="342900" indent="-342900">
                  <a:lnSpc>
                    <a:spcPct val="125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=0)</m:t>
                    </m:r>
                  </m:oMath>
                </a14:m>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spin vectors of FM state should lie in the plane perpendicular to the (111) direction and </a:t>
                </a:r>
                <a14:m>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m:rPr>
                                <m:sty m:val="p"/>
                              </m:rPr>
                              <a:rPr lang="en-US" altLang="zh-CN" sz="2000" i="1">
                                <a:latin typeface="Cambria Math" panose="02040503050406030204" pitchFamily="18" charset="0"/>
                              </a:rPr>
                              <m:t>FM</m:t>
                            </m:r>
                          </m:sub>
                        </m:sSub>
                      </m:num>
                      <m:den>
                        <m:r>
                          <a:rPr lang="en-US" altLang="zh-CN" sz="2000" i="1">
                            <a:latin typeface="Cambria Math" panose="02040503050406030204" pitchFamily="18" charset="0"/>
                          </a:rPr>
                          <m:t>𝑁</m:t>
                        </m:r>
                      </m:den>
                    </m:f>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do find the FM state. We also find non-FM state which has the same energy as the FM state and the non-FM state does not have long-range order;</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do not find state whose energy is lower than the FM state.</a:t>
                </a:r>
              </a:p>
            </p:txBody>
          </p:sp>
        </mc:Choice>
        <mc:Fallback xmlns="">
          <p:sp>
            <p:nvSpPr>
              <p:cNvPr id="8" name="文本框 7">
                <a:extLst>
                  <a:ext uri="{FF2B5EF4-FFF2-40B4-BE49-F238E27FC236}">
                    <a16:creationId xmlns:a16="http://schemas.microsoft.com/office/drawing/2014/main" id="{68DB1848-860D-4492-8726-E588E95B9F86}"/>
                  </a:ext>
                </a:extLst>
              </p:cNvPr>
              <p:cNvSpPr txBox="1">
                <a:spLocks noRot="1" noChangeAspect="1" noMove="1" noResize="1" noEditPoints="1" noAdjustHandles="1" noChangeArrowheads="1" noChangeShapeType="1" noTextEdit="1"/>
              </p:cNvSpPr>
              <p:nvPr/>
            </p:nvSpPr>
            <p:spPr>
              <a:xfrm>
                <a:off x="579120" y="1776885"/>
                <a:ext cx="11277600" cy="2047099"/>
              </a:xfrm>
              <a:prstGeom prst="rect">
                <a:avLst/>
              </a:prstGeom>
              <a:blipFill>
                <a:blip r:embed="rId3"/>
                <a:stretch>
                  <a:fillRect l="-1297" t="-893" b="-684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CDEA0565-C54A-4775-97CA-28563C6F5C71}"/>
              </a:ext>
            </a:extLst>
          </p:cNvPr>
          <p:cNvGrpSpPr/>
          <p:nvPr/>
        </p:nvGrpSpPr>
        <p:grpSpPr>
          <a:xfrm>
            <a:off x="1026997" y="3935452"/>
            <a:ext cx="9475088" cy="2700000"/>
            <a:chOff x="783805" y="3927783"/>
            <a:chExt cx="9475088" cy="2700000"/>
          </a:xfrm>
        </p:grpSpPr>
        <p:pic>
          <p:nvPicPr>
            <p:cNvPr id="9" name="图片 8">
              <a:extLst>
                <a:ext uri="{FF2B5EF4-FFF2-40B4-BE49-F238E27FC236}">
                  <a16:creationId xmlns:a16="http://schemas.microsoft.com/office/drawing/2014/main" id="{059265FF-CF7C-48B2-A9B6-3DE28EF4123D}"/>
                </a:ext>
              </a:extLst>
            </p:cNvPr>
            <p:cNvPicPr>
              <a:picLocks noChangeAspect="1"/>
            </p:cNvPicPr>
            <p:nvPr/>
          </p:nvPicPr>
          <p:blipFill rotWithShape="1">
            <a:blip r:embed="rId4">
              <a:extLst>
                <a:ext uri="{28A0092B-C50C-407E-A947-70E740481C1C}">
                  <a14:useLocalDpi xmlns:a14="http://schemas.microsoft.com/office/drawing/2010/main" val="0"/>
                </a:ext>
              </a:extLst>
            </a:blip>
            <a:srcRect l="17697" t="9491" r="15859" b="13451"/>
            <a:stretch/>
          </p:blipFill>
          <p:spPr>
            <a:xfrm>
              <a:off x="783805" y="3927783"/>
              <a:ext cx="4821431" cy="2700000"/>
            </a:xfrm>
            <a:prstGeom prst="rect">
              <a:avLst/>
            </a:prstGeom>
          </p:spPr>
        </p:pic>
        <p:pic>
          <p:nvPicPr>
            <p:cNvPr id="10" name="图片 9">
              <a:extLst>
                <a:ext uri="{FF2B5EF4-FFF2-40B4-BE49-F238E27FC236}">
                  <a16:creationId xmlns:a16="http://schemas.microsoft.com/office/drawing/2014/main" id="{0C50CA92-3AD8-4BC2-A126-ED29277A9580}"/>
                </a:ext>
              </a:extLst>
            </p:cNvPr>
            <p:cNvPicPr>
              <a:picLocks noChangeAspect="1"/>
            </p:cNvPicPr>
            <p:nvPr/>
          </p:nvPicPr>
          <p:blipFill rotWithShape="1">
            <a:blip r:embed="rId5">
              <a:extLst>
                <a:ext uri="{28A0092B-C50C-407E-A947-70E740481C1C}">
                  <a14:useLocalDpi xmlns:a14="http://schemas.microsoft.com/office/drawing/2010/main" val="0"/>
                </a:ext>
              </a:extLst>
            </a:blip>
            <a:srcRect l="20063" t="11327" r="17345" b="13450"/>
            <a:stretch/>
          </p:blipFill>
          <p:spPr>
            <a:xfrm>
              <a:off x="5605236" y="3927783"/>
              <a:ext cx="4653657" cy="2700000"/>
            </a:xfrm>
            <a:prstGeom prst="rect">
              <a:avLst/>
            </a:prstGeom>
          </p:spPr>
        </p:pic>
      </p:grpSp>
    </p:spTree>
    <p:extLst>
      <p:ext uri="{BB962C8B-B14F-4D97-AF65-F5344CB8AC3E}">
        <p14:creationId xmlns:p14="http://schemas.microsoft.com/office/powerpoint/2010/main" val="290026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71F323E-1BF8-4751-9D3B-62B1821FFB19}"/>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Kitaev model</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BF31BC3-0442-404C-99F4-61C97ADE86E5}"/>
                  </a:ext>
                </a:extLst>
              </p:cNvPr>
              <p:cNvSpPr txBox="1"/>
              <p:nvPr/>
            </p:nvSpPr>
            <p:spPr>
              <a:xfrm>
                <a:off x="537306" y="827434"/>
                <a:ext cx="6283387" cy="979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𝐽</m:t>
                          </m:r>
                        </m:e>
                        <m:sub>
                          <m:r>
                            <a:rPr lang="en-US" altLang="zh-CN" sz="2400" b="0" i="1" smtClean="0">
                              <a:latin typeface="Cambria Math" panose="02040503050406030204" pitchFamily="18" charset="0"/>
                            </a:rPr>
                            <m:t>𝑥</m:t>
                          </m:r>
                        </m:sub>
                      </m:sSub>
                      <m:nary>
                        <m:naryPr>
                          <m:chr m:val="∑"/>
                          <m:supHide m:val="on"/>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𝑖𝑗</m:t>
                                  </m:r>
                                </m:e>
                              </m:d>
                            </m:e>
                            <m:sub>
                              <m:r>
                                <a:rPr lang="en-US" altLang="zh-CN" sz="2400" b="0" i="1" smtClean="0">
                                  <a:latin typeface="Cambria Math" panose="02040503050406030204" pitchFamily="18" charset="0"/>
                                </a:rPr>
                                <m:t>𝑥</m:t>
                              </m:r>
                            </m:sub>
                          </m:sSub>
                        </m:sub>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𝑥</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𝑥</m:t>
                              </m:r>
                            </m:sup>
                          </m:sSubSup>
                        </m:e>
                      </m:nary>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𝐽</m:t>
                          </m:r>
                        </m:e>
                        <m:sub>
                          <m:r>
                            <a:rPr lang="en-US" altLang="zh-CN" sz="2400" b="0" i="1" smtClean="0">
                              <a:latin typeface="Cambria Math" panose="02040503050406030204" pitchFamily="18" charset="0"/>
                            </a:rPr>
                            <m:t>𝑦</m:t>
                          </m:r>
                        </m:sub>
                      </m:sSub>
                      <m:nary>
                        <m:naryPr>
                          <m:chr m:val="∑"/>
                          <m:supHide m:val="on"/>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𝑖𝑗</m:t>
                                  </m:r>
                                </m:e>
                              </m:d>
                            </m:e>
                            <m:sub>
                              <m:r>
                                <a:rPr lang="en-US" altLang="zh-CN" sz="2400" b="0" i="1" smtClean="0">
                                  <a:latin typeface="Cambria Math" panose="02040503050406030204" pitchFamily="18" charset="0"/>
                                </a:rPr>
                                <m:t>𝑦</m:t>
                              </m:r>
                            </m:sub>
                          </m:sSub>
                        </m:sub>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𝑦</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𝑦</m:t>
                              </m:r>
                            </m:sup>
                          </m:sSubSup>
                        </m:e>
                      </m:nary>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𝐽</m:t>
                          </m:r>
                        </m:e>
                        <m:sub>
                          <m:r>
                            <a:rPr lang="en-US" altLang="zh-CN" sz="2400" b="0" i="1" smtClean="0">
                              <a:latin typeface="Cambria Math" panose="02040503050406030204" pitchFamily="18" charset="0"/>
                            </a:rPr>
                            <m:t>𝑧</m:t>
                          </m:r>
                        </m:sub>
                      </m:sSub>
                      <m:nary>
                        <m:naryPr>
                          <m:chr m:val="∑"/>
                          <m:supHide m:val="on"/>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𝑖𝑗</m:t>
                                  </m:r>
                                </m:e>
                              </m:d>
                            </m:e>
                            <m:sub>
                              <m:r>
                                <a:rPr lang="en-US" altLang="zh-CN" sz="2400" b="0" i="1" smtClean="0">
                                  <a:latin typeface="Cambria Math" panose="02040503050406030204" pitchFamily="18" charset="0"/>
                                </a:rPr>
                                <m:t>𝑧</m:t>
                              </m:r>
                            </m:sub>
                          </m:sSub>
                        </m:sub>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𝑧</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𝑧</m:t>
                              </m:r>
                            </m:sup>
                          </m:sSubSup>
                        </m:e>
                      </m:nary>
                    </m:oMath>
                  </m:oMathPara>
                </a14:m>
                <a:endParaRPr lang="zh-CN" altLang="en-US" sz="2800" dirty="0"/>
              </a:p>
            </p:txBody>
          </p:sp>
        </mc:Choice>
        <mc:Fallback xmlns="">
          <p:sp>
            <p:nvSpPr>
              <p:cNvPr id="5" name="文本框 4">
                <a:extLst>
                  <a:ext uri="{FF2B5EF4-FFF2-40B4-BE49-F238E27FC236}">
                    <a16:creationId xmlns:a16="http://schemas.microsoft.com/office/drawing/2014/main" id="{6BF31BC3-0442-404C-99F4-61C97ADE86E5}"/>
                  </a:ext>
                </a:extLst>
              </p:cNvPr>
              <p:cNvSpPr txBox="1">
                <a:spLocks noRot="1" noChangeAspect="1" noMove="1" noResize="1" noEditPoints="1" noAdjustHandles="1" noChangeArrowheads="1" noChangeShapeType="1" noTextEdit="1"/>
              </p:cNvSpPr>
              <p:nvPr/>
            </p:nvSpPr>
            <p:spPr>
              <a:xfrm>
                <a:off x="537306" y="827434"/>
                <a:ext cx="6283387" cy="979435"/>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910730B-9469-459A-BF34-BFAD96406A1A}"/>
              </a:ext>
            </a:extLst>
          </p:cNvPr>
          <p:cNvPicPr>
            <a:picLocks noChangeAspect="1"/>
          </p:cNvPicPr>
          <p:nvPr/>
        </p:nvPicPr>
        <p:blipFill rotWithShape="1">
          <a:blip r:embed="rId4">
            <a:extLst>
              <a:ext uri="{28A0092B-C50C-407E-A947-70E740481C1C}">
                <a14:useLocalDpi xmlns:a14="http://schemas.microsoft.com/office/drawing/2010/main" val="0"/>
              </a:ext>
            </a:extLst>
          </a:blip>
          <a:srcRect l="4369" t="7120" r="28564" b="7725"/>
          <a:stretch/>
        </p:blipFill>
        <p:spPr>
          <a:xfrm>
            <a:off x="7502785" y="787461"/>
            <a:ext cx="4603849" cy="2520000"/>
          </a:xfrm>
          <a:prstGeom prst="rect">
            <a:avLst/>
          </a:prstGeom>
        </p:spPr>
      </p:pic>
      <p:pic>
        <p:nvPicPr>
          <p:cNvPr id="9" name="图片 8">
            <a:extLst>
              <a:ext uri="{FF2B5EF4-FFF2-40B4-BE49-F238E27FC236}">
                <a16:creationId xmlns:a16="http://schemas.microsoft.com/office/drawing/2014/main" id="{550BF2EA-D39F-4CF2-957C-C52D6A63AE0C}"/>
              </a:ext>
            </a:extLst>
          </p:cNvPr>
          <p:cNvPicPr>
            <a:picLocks noChangeAspect="1"/>
          </p:cNvPicPr>
          <p:nvPr/>
        </p:nvPicPr>
        <p:blipFill rotWithShape="1">
          <a:blip r:embed="rId5"/>
          <a:srcRect l="2152" t="1768" r="1173" b="2352"/>
          <a:stretch/>
        </p:blipFill>
        <p:spPr>
          <a:xfrm>
            <a:off x="8125359" y="3307461"/>
            <a:ext cx="4056585" cy="25200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172D2E8-BAAE-4E10-8EA7-241E426A53C2}"/>
                  </a:ext>
                </a:extLst>
              </p:cNvPr>
              <p:cNvSpPr txBox="1"/>
              <p:nvPr/>
            </p:nvSpPr>
            <p:spPr>
              <a:xfrm>
                <a:off x="6115456" y="3620636"/>
                <a:ext cx="2207785" cy="2100960"/>
              </a:xfrm>
              <a:prstGeom prst="rect">
                <a:avLst/>
              </a:prstGeom>
              <a:no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Phase diagram of the model. The triangle is the section of the positive octant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𝑧</m:t>
                        </m:r>
                      </m:sub>
                    </m:sSub>
                    <m:r>
                      <a:rPr lang="en-US" altLang="zh-CN" sz="1600" b="0" i="1" smtClean="0">
                        <a:latin typeface="Cambria Math" panose="02040503050406030204" pitchFamily="18" charset="0"/>
                        <a:ea typeface="Cambria Math" panose="02040503050406030204" pitchFamily="18" charset="0"/>
                      </a:rPr>
                      <m:t>≥0</m:t>
                    </m:r>
                  </m:oMath>
                </a14:m>
                <a:r>
                  <a:rPr lang="en-US" altLang="zh-CN" sz="1600" i="1" dirty="0">
                    <a:latin typeface="Times New Roman" panose="02020603050405020304" pitchFamily="18" charset="0"/>
                    <a:cs typeface="Times New Roman" panose="02020603050405020304" pitchFamily="18" charset="0"/>
                  </a:rPr>
                  <a:t>) by the plane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𝐽</m:t>
                        </m:r>
                      </m:e>
                      <m:sub>
                        <m:r>
                          <a:rPr lang="en-US" altLang="zh-CN" sz="1600" b="0" i="1" smtClean="0">
                            <a:latin typeface="Cambria Math" panose="02040503050406030204" pitchFamily="18" charset="0"/>
                          </a:rPr>
                          <m:t>𝑧</m:t>
                        </m:r>
                      </m:sub>
                    </m:sSub>
                    <m:r>
                      <a:rPr lang="en-US" altLang="zh-CN" sz="1600" b="0" i="1" smtClean="0">
                        <a:latin typeface="Cambria Math" panose="02040503050406030204" pitchFamily="18" charset="0"/>
                      </a:rPr>
                      <m:t>=1</m:t>
                    </m:r>
                  </m:oMath>
                </a14:m>
                <a:r>
                  <a:rPr lang="en-US" altLang="zh-CN" sz="1600" i="1" dirty="0">
                    <a:latin typeface="Times New Roman" panose="02020603050405020304" pitchFamily="18" charset="0"/>
                    <a:cs typeface="Times New Roman" panose="02020603050405020304" pitchFamily="18" charset="0"/>
                  </a:rPr>
                  <a:t>. The diagrams for the other octant are similar.</a:t>
                </a:r>
                <a:endParaRPr lang="zh-CN" altLang="en-US" sz="1600" i="1"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1172D2E8-BAAE-4E10-8EA7-241E426A53C2}"/>
                  </a:ext>
                </a:extLst>
              </p:cNvPr>
              <p:cNvSpPr txBox="1">
                <a:spLocks noRot="1" noChangeAspect="1" noMove="1" noResize="1" noEditPoints="1" noAdjustHandles="1" noChangeArrowheads="1" noChangeShapeType="1" noTextEdit="1"/>
              </p:cNvSpPr>
              <p:nvPr/>
            </p:nvSpPr>
            <p:spPr>
              <a:xfrm>
                <a:off x="6115456" y="3620636"/>
                <a:ext cx="2207785" cy="2100960"/>
              </a:xfrm>
              <a:prstGeom prst="rect">
                <a:avLst/>
              </a:prstGeom>
              <a:blipFill>
                <a:blip r:embed="rId6"/>
                <a:stretch>
                  <a:fillRect l="-1381" t="-870" b="-289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C1E186-1CF2-44E3-8E1E-7BFE6B368884}"/>
              </a:ext>
            </a:extLst>
          </p:cNvPr>
          <p:cNvSpPr txBox="1"/>
          <p:nvPr/>
        </p:nvSpPr>
        <p:spPr>
          <a:xfrm>
            <a:off x="537306" y="2193057"/>
            <a:ext cx="5502840" cy="3903954"/>
          </a:xfrm>
          <a:prstGeom prst="rect">
            <a:avLst/>
          </a:prstGeom>
          <a:noFill/>
        </p:spPr>
        <p:txBody>
          <a:bodyPr wrap="square" rtlCol="0">
            <a:spAutoFit/>
          </a:bodyPr>
          <a:lstStyle/>
          <a:p>
            <a:pPr marL="457200" indent="-457200">
              <a:lnSpc>
                <a:spcPct val="150000"/>
              </a:lnSpc>
              <a:buFont typeface="+mj-lt"/>
              <a:buAutoNum type="arabicPeriod"/>
            </a:pPr>
            <a:r>
              <a:rPr lang="en-US" altLang="zh-CN" sz="2400" dirty="0">
                <a:latin typeface="Times New Roman" panose="02020603050405020304" pitchFamily="18" charset="0"/>
                <a:cs typeface="Times New Roman" panose="02020603050405020304" pitchFamily="18" charset="0"/>
              </a:rPr>
              <a:t>Exactly solved 2D quantum spin model</a:t>
            </a:r>
          </a:p>
          <a:p>
            <a:pPr marL="457200" indent="-457200">
              <a:lnSpc>
                <a:spcPct val="150000"/>
              </a:lnSpc>
              <a:buFont typeface="+mj-lt"/>
              <a:buAutoNum type="arabicPeriod"/>
            </a:pPr>
            <a:r>
              <a:rPr lang="en-US" altLang="zh-CN" sz="2400" dirty="0">
                <a:latin typeface="Times New Roman" panose="02020603050405020304" pitchFamily="18" charset="0"/>
                <a:cs typeface="Times New Roman" panose="02020603050405020304" pitchFamily="18" charset="0"/>
              </a:rPr>
              <a:t>The gapped phase carries excitations that are Abelian anyons</a:t>
            </a:r>
          </a:p>
          <a:p>
            <a:pPr marL="457200" indent="-457200">
              <a:lnSpc>
                <a:spcPct val="150000"/>
              </a:lnSpc>
              <a:buFont typeface="+mj-lt"/>
              <a:buAutoNum type="arabicPeriod"/>
            </a:pPr>
            <a:r>
              <a:rPr lang="en-US" altLang="zh-CN" sz="2400" dirty="0">
                <a:latin typeface="Times New Roman" panose="02020603050405020304" pitchFamily="18" charset="0"/>
                <a:cs typeface="Times New Roman" panose="02020603050405020304" pitchFamily="18" charset="0"/>
              </a:rPr>
              <a:t>For the gapless phase, the excitations are non-Abelian anyons</a:t>
            </a:r>
          </a:p>
          <a:p>
            <a:pPr marL="457200" indent="-457200">
              <a:lnSpc>
                <a:spcPct val="150000"/>
              </a:lnSpc>
              <a:buFont typeface="+mj-lt"/>
              <a:buAutoNum type="arabicPeriod"/>
            </a:pPr>
            <a:r>
              <a:rPr lang="en-US" altLang="zh-CN" sz="2400" dirty="0">
                <a:latin typeface="Times New Roman" panose="02020603050405020304" pitchFamily="18" charset="0"/>
                <a:cs typeface="Times New Roman" panose="02020603050405020304" pitchFamily="18" charset="0"/>
              </a:rPr>
              <a:t>Anyons might be used in fault tolerant quantum computations</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A250924-888D-4291-9CFB-A6CBCB4A2914}"/>
              </a:ext>
            </a:extLst>
          </p:cNvPr>
          <p:cNvSpPr txBox="1"/>
          <p:nvPr/>
        </p:nvSpPr>
        <p:spPr>
          <a:xfrm>
            <a:off x="537306" y="6206165"/>
            <a:ext cx="3600000" cy="307777"/>
          </a:xfrm>
          <a:prstGeom prst="rect">
            <a:avLst/>
          </a:prstGeom>
          <a:noFill/>
        </p:spPr>
        <p:txBody>
          <a:bodyPr wrap="square"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Alexei Kitaev, Annals of Physics </a:t>
            </a:r>
            <a:r>
              <a:rPr lang="en-US" altLang="zh-CN" sz="1400" b="1" dirty="0">
                <a:solidFill>
                  <a:srgbClr val="0000FF"/>
                </a:solidFill>
                <a:latin typeface="Times New Roman" panose="02020603050405020304" pitchFamily="18" charset="0"/>
                <a:cs typeface="Times New Roman" panose="02020603050405020304" pitchFamily="18" charset="0"/>
              </a:rPr>
              <a:t>321</a:t>
            </a:r>
            <a:r>
              <a:rPr lang="en-US" altLang="zh-CN" sz="1400" dirty="0">
                <a:solidFill>
                  <a:srgbClr val="0000FF"/>
                </a:solidFill>
                <a:latin typeface="Times New Roman" panose="02020603050405020304" pitchFamily="18" charset="0"/>
                <a:cs typeface="Times New Roman" panose="02020603050405020304" pitchFamily="18" charset="0"/>
              </a:rPr>
              <a:t>, 2 (2006)</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cxnSp>
        <p:nvCxnSpPr>
          <p:cNvPr id="3" name="直接连接符 2">
            <a:extLst>
              <a:ext uri="{FF2B5EF4-FFF2-40B4-BE49-F238E27FC236}">
                <a16:creationId xmlns:a16="http://schemas.microsoft.com/office/drawing/2014/main" id="{4D9093F1-2DDB-4F41-A46A-A9FD1E1BCB80}"/>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121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42D2014-4355-4154-B701-3FD9ED73B4D1}"/>
                  </a:ext>
                </a:extLst>
              </p:cNvPr>
              <p:cNvSpPr txBox="1"/>
              <p:nvPr/>
            </p:nvSpPr>
            <p:spPr>
              <a:xfrm>
                <a:off x="721785" y="902068"/>
                <a:ext cx="10844402" cy="2220608"/>
              </a:xfrm>
              <a:prstGeom prst="rect">
                <a:avLst/>
              </a:prstGeom>
              <a:noFill/>
            </p:spPr>
            <p:txBody>
              <a:bodyPr wrap="square" lIns="0" tIns="0" rIns="0" bIns="0" rtlCol="0">
                <a:spAutoFit/>
              </a:bodyPr>
              <a:lstStyle/>
              <a:p>
                <a:pPr marL="342900" indent="-342900">
                  <a:lnSpc>
                    <a:spcPct val="125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=−0.5,</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
                      <m:fPr>
                        <m:type m:val="lin"/>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=0.25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=1.25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800000"/>
                    </a:solidFill>
                    <a:latin typeface="Times New Roman" panose="02020603050405020304" pitchFamily="18" charset="0"/>
                    <a:cs typeface="Times New Roman" panose="02020603050405020304" pitchFamily="18" charset="0"/>
                  </a:rPr>
                  <a:t>Brown area in global phase diagram</a:t>
                </a:r>
                <a:r>
                  <a:rPr lang="en-US" altLang="zh-CN" sz="2000" dirty="0">
                    <a:latin typeface="Times New Roman" panose="02020603050405020304" pitchFamily="18" charset="0"/>
                    <a:cs typeface="Times New Roman" panose="02020603050405020304" pitchFamily="18" charset="0"/>
                  </a:rPr>
                  <a:t>)</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spin vectors of FM state should lie in the plane perpendicular to the (111) direction and the energy of the FM state: </a:t>
                </a:r>
                <a14:m>
                  <m:oMath xmlns:m="http://schemas.openxmlformats.org/officeDocument/2006/math">
                    <m:f>
                      <m:fPr>
                        <m:ctrlPr>
                          <a:rPr lang="en-US" altLang="zh-CN" sz="2000" i="1" smtClean="0">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𝐸</m:t>
                            </m:r>
                          </m:e>
                          <m:sub>
                            <m:r>
                              <m:rPr>
                                <m:sty m:val="p"/>
                              </m:rPr>
                              <a:rPr lang="en-US" altLang="zh-CN" sz="2000" i="1">
                                <a:solidFill>
                                  <a:srgbClr val="FF0000"/>
                                </a:solidFill>
                                <a:latin typeface="Cambria Math" panose="02040503050406030204" pitchFamily="18" charset="0"/>
                              </a:rPr>
                              <m:t>FM</m:t>
                            </m:r>
                          </m:sub>
                        </m:sSub>
                      </m:num>
                      <m:den>
                        <m:r>
                          <a:rPr lang="en-US" altLang="zh-CN" sz="2000" i="1">
                            <a:solidFill>
                              <a:srgbClr val="FF0000"/>
                            </a:solidFill>
                            <a:latin typeface="Cambria Math" panose="02040503050406030204" pitchFamily="18" charset="0"/>
                          </a:rPr>
                          <m:t>𝑁</m:t>
                        </m:r>
                      </m:den>
                    </m:f>
                    <m:r>
                      <a:rPr lang="en-US" altLang="zh-CN" sz="2000" b="0" i="1" smtClean="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m:t>
                    </m:r>
                    <m:d>
                      <m:dPr>
                        <m:ctrlPr>
                          <a:rPr lang="en-US" altLang="zh-CN" sz="2000" b="0" i="1" smtClean="0">
                            <a:solidFill>
                              <a:srgbClr val="FF0000"/>
                            </a:solidFill>
                            <a:latin typeface="Cambria Math" panose="02040503050406030204" pitchFamily="18" charset="0"/>
                            <a:ea typeface="Cambria Math" panose="02040503050406030204" pitchFamily="18" charset="0"/>
                          </a:rPr>
                        </m:ctrlPr>
                      </m:dPr>
                      <m:e>
                        <m:r>
                          <a:rPr lang="en-US" altLang="zh-CN" sz="2000" b="0" i="1" smtClean="0">
                            <a:solidFill>
                              <a:srgbClr val="FF0000"/>
                            </a:solidFill>
                            <a:latin typeface="Cambria Math" panose="02040503050406030204" pitchFamily="18" charset="0"/>
                            <a:ea typeface="Cambria Math" panose="02040503050406030204" pitchFamily="18" charset="0"/>
                          </a:rPr>
                          <m:t>2+</m:t>
                        </m:r>
                        <m:f>
                          <m:fPr>
                            <m:ctrlPr>
                              <a:rPr lang="en-US" altLang="zh-CN" sz="2000" b="0" i="1" smtClean="0">
                                <a:solidFill>
                                  <a:srgbClr val="FF0000"/>
                                </a:solidFill>
                                <a:latin typeface="Cambria Math" panose="02040503050406030204" pitchFamily="18" charset="0"/>
                                <a:ea typeface="Cambria Math" panose="02040503050406030204" pitchFamily="18" charset="0"/>
                              </a:rPr>
                            </m:ctrlPr>
                          </m:fPr>
                          <m:num>
                            <m:rad>
                              <m:radPr>
                                <m:degHide m:val="on"/>
                                <m:ctrlPr>
                                  <a:rPr lang="en-US" altLang="zh-CN" sz="2000" b="0" i="1" smtClean="0">
                                    <a:solidFill>
                                      <a:srgbClr val="FF0000"/>
                                    </a:solidFill>
                                    <a:latin typeface="Cambria Math" panose="02040503050406030204" pitchFamily="18" charset="0"/>
                                    <a:ea typeface="Cambria Math" panose="02040503050406030204" pitchFamily="18" charset="0"/>
                                  </a:rPr>
                                </m:ctrlPr>
                              </m:radPr>
                              <m:deg/>
                              <m:e>
                                <m:r>
                                  <a:rPr lang="en-US" altLang="zh-CN" sz="2000" b="0" i="1" smtClean="0">
                                    <a:solidFill>
                                      <a:srgbClr val="FF0000"/>
                                    </a:solidFill>
                                    <a:latin typeface="Cambria Math" panose="02040503050406030204" pitchFamily="18" charset="0"/>
                                    <a:ea typeface="Cambria Math" panose="02040503050406030204" pitchFamily="18" charset="0"/>
                                  </a:rPr>
                                  <m:t>2</m:t>
                                </m:r>
                              </m:e>
                            </m:rad>
                          </m:num>
                          <m:den>
                            <m:r>
                              <a:rPr lang="en-US" altLang="zh-CN" sz="2000" b="0" i="1" smtClean="0">
                                <a:solidFill>
                                  <a:srgbClr val="FF0000"/>
                                </a:solidFill>
                                <a:latin typeface="Cambria Math" panose="02040503050406030204" pitchFamily="18" charset="0"/>
                                <a:ea typeface="Cambria Math" panose="02040503050406030204" pitchFamily="18" charset="0"/>
                              </a:rPr>
                              <m:t>2</m:t>
                            </m:r>
                          </m:den>
                        </m:f>
                      </m:e>
                    </m:d>
                    <m:r>
                      <a:rPr lang="en-US" altLang="zh-CN" sz="2000" b="0" i="0" smtClean="0">
                        <a:solidFill>
                          <a:srgbClr val="FF0000"/>
                        </a:solidFill>
                        <a:latin typeface="Cambria Math" panose="02040503050406030204" pitchFamily="18" charset="0"/>
                        <a:ea typeface="Cambria Math" panose="02040503050406030204" pitchFamily="18" charset="0"/>
                      </a:rPr>
                      <m:t>=−2.707106</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only found this kind of FM state;</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 state that is more energy favorable than the FM state is found;</a:t>
                </a:r>
              </a:p>
            </p:txBody>
          </p:sp>
        </mc:Choice>
        <mc:Fallback xmlns="">
          <p:sp>
            <p:nvSpPr>
              <p:cNvPr id="4" name="文本框 3">
                <a:extLst>
                  <a:ext uri="{FF2B5EF4-FFF2-40B4-BE49-F238E27FC236}">
                    <a16:creationId xmlns:a16="http://schemas.microsoft.com/office/drawing/2014/main" id="{E42D2014-4355-4154-B701-3FD9ED73B4D1}"/>
                  </a:ext>
                </a:extLst>
              </p:cNvPr>
              <p:cNvSpPr txBox="1">
                <a:spLocks noRot="1" noChangeAspect="1" noMove="1" noResize="1" noEditPoints="1" noAdjustHandles="1" noChangeArrowheads="1" noChangeShapeType="1" noTextEdit="1"/>
              </p:cNvSpPr>
              <p:nvPr/>
            </p:nvSpPr>
            <p:spPr>
              <a:xfrm>
                <a:off x="721785" y="902068"/>
                <a:ext cx="10844402" cy="2220608"/>
              </a:xfrm>
              <a:prstGeom prst="rect">
                <a:avLst/>
              </a:prstGeom>
              <a:blipFill>
                <a:blip r:embed="rId2"/>
                <a:stretch>
                  <a:fillRect l="-1349" t="-20055" r="-1180" b="-604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7F41C3D3-7346-4C3F-B024-D26204F842CB}"/>
              </a:ext>
            </a:extLst>
          </p:cNvPr>
          <p:cNvGrpSpPr/>
          <p:nvPr/>
        </p:nvGrpSpPr>
        <p:grpSpPr>
          <a:xfrm>
            <a:off x="526789" y="3252794"/>
            <a:ext cx="11122390" cy="3240000"/>
            <a:chOff x="80737" y="3429000"/>
            <a:chExt cx="11122390" cy="3240000"/>
          </a:xfrm>
        </p:grpSpPr>
        <p:pic>
          <p:nvPicPr>
            <p:cNvPr id="6" name="图片 5">
              <a:extLst>
                <a:ext uri="{FF2B5EF4-FFF2-40B4-BE49-F238E27FC236}">
                  <a16:creationId xmlns:a16="http://schemas.microsoft.com/office/drawing/2014/main" id="{B6C2DC65-3588-49E7-BF7B-8DE71CC341D9}"/>
                </a:ext>
              </a:extLst>
            </p:cNvPr>
            <p:cNvPicPr>
              <a:picLocks noChangeAspect="1"/>
            </p:cNvPicPr>
            <p:nvPr/>
          </p:nvPicPr>
          <p:blipFill rotWithShape="1">
            <a:blip r:embed="rId3">
              <a:extLst>
                <a:ext uri="{28A0092B-C50C-407E-A947-70E740481C1C}">
                  <a14:useLocalDpi xmlns:a14="http://schemas.microsoft.com/office/drawing/2010/main" val="0"/>
                </a:ext>
              </a:extLst>
            </a:blip>
            <a:srcRect l="19170" t="4594" r="15576" b="13456"/>
            <a:stretch/>
          </p:blipFill>
          <p:spPr>
            <a:xfrm>
              <a:off x="5859542" y="3429000"/>
              <a:ext cx="5343585" cy="3240000"/>
            </a:xfrm>
            <a:prstGeom prst="rect">
              <a:avLst/>
            </a:prstGeom>
          </p:spPr>
        </p:pic>
        <p:pic>
          <p:nvPicPr>
            <p:cNvPr id="8" name="图片 7">
              <a:extLst>
                <a:ext uri="{FF2B5EF4-FFF2-40B4-BE49-F238E27FC236}">
                  <a16:creationId xmlns:a16="http://schemas.microsoft.com/office/drawing/2014/main" id="{14BE4219-077D-445D-AC9F-4BB30F459133}"/>
                </a:ext>
              </a:extLst>
            </p:cNvPr>
            <p:cNvPicPr>
              <a:picLocks noChangeAspect="1"/>
            </p:cNvPicPr>
            <p:nvPr/>
          </p:nvPicPr>
          <p:blipFill rotWithShape="1">
            <a:blip r:embed="rId4">
              <a:extLst>
                <a:ext uri="{28A0092B-C50C-407E-A947-70E740481C1C}">
                  <a14:useLocalDpi xmlns:a14="http://schemas.microsoft.com/office/drawing/2010/main" val="0"/>
                </a:ext>
              </a:extLst>
            </a:blip>
            <a:srcRect l="15046" t="4594" r="14382" b="13456"/>
            <a:stretch/>
          </p:blipFill>
          <p:spPr>
            <a:xfrm>
              <a:off x="80737" y="3429000"/>
              <a:ext cx="5778805" cy="3240000"/>
            </a:xfrm>
            <a:prstGeom prst="rect">
              <a:avLst/>
            </a:prstGeom>
          </p:spPr>
        </p:pic>
      </p:grpSp>
      <p:sp>
        <p:nvSpPr>
          <p:cNvPr id="5" name="文本框 4">
            <a:extLst>
              <a:ext uri="{FF2B5EF4-FFF2-40B4-BE49-F238E27FC236}">
                <a16:creationId xmlns:a16="http://schemas.microsoft.com/office/drawing/2014/main" id="{45B8D4AD-8B38-4520-8BCF-56214E03A27B}"/>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46653778-D731-43A3-AF01-F5C678B9A4E4}"/>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812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51C9B69-62A7-4A19-AC02-28909E12F261}"/>
                  </a:ext>
                </a:extLst>
              </p:cNvPr>
              <p:cNvSpPr txBox="1"/>
              <p:nvPr/>
            </p:nvSpPr>
            <p:spPr>
              <a:xfrm>
                <a:off x="890082" y="957329"/>
                <a:ext cx="10019786" cy="1662378"/>
              </a:xfrm>
              <a:prstGeom prst="rect">
                <a:avLst/>
              </a:prstGeom>
              <a:noFill/>
            </p:spPr>
            <p:txBody>
              <a:bodyPr wrap="square" lIns="0" tIns="0" rIns="0" bIns="0" rtlCol="0">
                <a:spAutoFit/>
              </a:bodyPr>
              <a:lstStyle/>
              <a:p>
                <a:pPr marL="342900" indent="-342900">
                  <a:lnSpc>
                    <a:spcPct val="125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=0)</m:t>
                    </m:r>
                  </m:oMath>
                </a14:m>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spin vectors of FM state should along the (111) direction and </a:t>
                </a:r>
                <a14:m>
                  <m:oMath xmlns:m="http://schemas.openxmlformats.org/officeDocument/2006/math">
                    <m:f>
                      <m:fPr>
                        <m:ctrlPr>
                          <a:rPr lang="en-US" altLang="zh-CN" sz="2000" i="1" smtClean="0">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𝐸</m:t>
                            </m:r>
                          </m:e>
                          <m:sub>
                            <m:r>
                              <m:rPr>
                                <m:sty m:val="p"/>
                              </m:rPr>
                              <a:rPr lang="en-US" altLang="zh-CN" sz="2000" i="1">
                                <a:solidFill>
                                  <a:srgbClr val="FF0000"/>
                                </a:solidFill>
                                <a:latin typeface="Cambria Math" panose="02040503050406030204" pitchFamily="18" charset="0"/>
                              </a:rPr>
                              <m:t>FM</m:t>
                            </m:r>
                          </m:sub>
                        </m:sSub>
                      </m:num>
                      <m:den>
                        <m:r>
                          <a:rPr lang="en-US" altLang="zh-CN" sz="2000" i="1">
                            <a:solidFill>
                              <a:srgbClr val="FF0000"/>
                            </a:solidFill>
                            <a:latin typeface="Cambria Math" panose="02040503050406030204" pitchFamily="18" charset="0"/>
                          </a:rPr>
                          <m:t>𝑁</m:t>
                        </m:r>
                      </m:den>
                    </m:f>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2</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do find the FM state. We also find stripe state which has the same energy as the FM state;</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do not find any state that has lower energy than the FM state;</a:t>
                </a:r>
              </a:p>
            </p:txBody>
          </p:sp>
        </mc:Choice>
        <mc:Fallback xmlns="">
          <p:sp>
            <p:nvSpPr>
              <p:cNvPr id="4" name="文本框 3">
                <a:extLst>
                  <a:ext uri="{FF2B5EF4-FFF2-40B4-BE49-F238E27FC236}">
                    <a16:creationId xmlns:a16="http://schemas.microsoft.com/office/drawing/2014/main" id="{951C9B69-62A7-4A19-AC02-28909E12F261}"/>
                  </a:ext>
                </a:extLst>
              </p:cNvPr>
              <p:cNvSpPr txBox="1">
                <a:spLocks noRot="1" noChangeAspect="1" noMove="1" noResize="1" noEditPoints="1" noAdjustHandles="1" noChangeArrowheads="1" noChangeShapeType="1" noTextEdit="1"/>
              </p:cNvSpPr>
              <p:nvPr/>
            </p:nvSpPr>
            <p:spPr>
              <a:xfrm>
                <a:off x="890082" y="957329"/>
                <a:ext cx="10019786" cy="1662378"/>
              </a:xfrm>
              <a:prstGeom prst="rect">
                <a:avLst/>
              </a:prstGeom>
              <a:blipFill>
                <a:blip r:embed="rId2"/>
                <a:stretch>
                  <a:fillRect l="-1460" t="-1099" b="-84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70EDEBC1-6395-4E05-AA07-13116D4B374A}"/>
              </a:ext>
            </a:extLst>
          </p:cNvPr>
          <p:cNvGrpSpPr/>
          <p:nvPr/>
        </p:nvGrpSpPr>
        <p:grpSpPr>
          <a:xfrm>
            <a:off x="0" y="2805086"/>
            <a:ext cx="12192000" cy="3420000"/>
            <a:chOff x="0" y="2805086"/>
            <a:chExt cx="12192000" cy="3420000"/>
          </a:xfrm>
        </p:grpSpPr>
        <p:pic>
          <p:nvPicPr>
            <p:cNvPr id="6" name="图片 5">
              <a:extLst>
                <a:ext uri="{FF2B5EF4-FFF2-40B4-BE49-F238E27FC236}">
                  <a16:creationId xmlns:a16="http://schemas.microsoft.com/office/drawing/2014/main" id="{3B0FEA5C-D652-493B-93DF-6F5B1198F35D}"/>
                </a:ext>
              </a:extLst>
            </p:cNvPr>
            <p:cNvPicPr>
              <a:picLocks noChangeAspect="1"/>
            </p:cNvPicPr>
            <p:nvPr/>
          </p:nvPicPr>
          <p:blipFill rotWithShape="1">
            <a:blip r:embed="rId3">
              <a:extLst>
                <a:ext uri="{28A0092B-C50C-407E-A947-70E740481C1C}">
                  <a14:useLocalDpi xmlns:a14="http://schemas.microsoft.com/office/drawing/2010/main" val="0"/>
                </a:ext>
              </a:extLst>
            </a:blip>
            <a:srcRect l="19766" t="11939" r="15862" b="15900"/>
            <a:stretch/>
          </p:blipFill>
          <p:spPr>
            <a:xfrm>
              <a:off x="0" y="2805086"/>
              <a:ext cx="6318300" cy="3420000"/>
            </a:xfrm>
            <a:prstGeom prst="rect">
              <a:avLst/>
            </a:prstGeom>
          </p:spPr>
        </p:pic>
        <p:pic>
          <p:nvPicPr>
            <p:cNvPr id="8" name="图片 7">
              <a:extLst>
                <a:ext uri="{FF2B5EF4-FFF2-40B4-BE49-F238E27FC236}">
                  <a16:creationId xmlns:a16="http://schemas.microsoft.com/office/drawing/2014/main" id="{38B35E17-12F0-44E8-8DB5-B23466F60EC4}"/>
                </a:ext>
              </a:extLst>
            </p:cNvPr>
            <p:cNvPicPr>
              <a:picLocks noChangeAspect="1"/>
            </p:cNvPicPr>
            <p:nvPr/>
          </p:nvPicPr>
          <p:blipFill rotWithShape="1">
            <a:blip r:embed="rId4">
              <a:extLst>
                <a:ext uri="{28A0092B-C50C-407E-A947-70E740481C1C}">
                  <a14:useLocalDpi xmlns:a14="http://schemas.microsoft.com/office/drawing/2010/main" val="0"/>
                </a:ext>
              </a:extLst>
            </a:blip>
            <a:srcRect l="19766" t="11327" r="16747" b="14673"/>
            <a:stretch/>
          </p:blipFill>
          <p:spPr>
            <a:xfrm>
              <a:off x="6115140" y="2805086"/>
              <a:ext cx="6076860" cy="3420000"/>
            </a:xfrm>
            <a:prstGeom prst="rect">
              <a:avLst/>
            </a:prstGeom>
          </p:spPr>
        </p:pic>
      </p:grpSp>
      <p:sp>
        <p:nvSpPr>
          <p:cNvPr id="5" name="文本框 4">
            <a:extLst>
              <a:ext uri="{FF2B5EF4-FFF2-40B4-BE49-F238E27FC236}">
                <a16:creationId xmlns:a16="http://schemas.microsoft.com/office/drawing/2014/main" id="{E1874E3B-5CD4-4C4E-9CC1-0D7A4AA506C1}"/>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6027AC4B-6D49-4879-8FF9-061009D2BA88}"/>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46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4B95A84-3122-4EC5-80DC-F5C85FFD7E0A}"/>
                  </a:ext>
                </a:extLst>
              </p:cNvPr>
              <p:cNvSpPr txBox="1"/>
              <p:nvPr/>
            </p:nvSpPr>
            <p:spPr>
              <a:xfrm>
                <a:off x="621819" y="1125805"/>
                <a:ext cx="10549645" cy="1506566"/>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=−0.5,</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=0.5,</m:t>
                    </m:r>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f>
                      <m:fPr>
                        <m:type m:val="lin"/>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=0.75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=1.75</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FF66FF"/>
                    </a:solidFill>
                    <a:latin typeface="Times New Roman" panose="02020603050405020304" pitchFamily="18" charset="0"/>
                    <a:cs typeface="Times New Roman" panose="02020603050405020304" pitchFamily="18" charset="0"/>
                  </a:rPr>
                  <a:t>Pink area in the global phase diagram</a:t>
                </a:r>
                <a:r>
                  <a:rPr lang="en-US" altLang="zh-CN"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spin vectors of FM state should along the (111) direction and </a:t>
                </a:r>
                <a14:m>
                  <m:oMath xmlns:m="http://schemas.openxmlformats.org/officeDocument/2006/math">
                    <m:f>
                      <m:fPr>
                        <m:ctrlPr>
                          <a:rPr lang="en-US" altLang="zh-CN" sz="2000" i="1">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𝐸</m:t>
                            </m:r>
                          </m:e>
                          <m:sub>
                            <m:r>
                              <m:rPr>
                                <m:sty m:val="p"/>
                              </m:rPr>
                              <a:rPr lang="en-US" altLang="zh-CN" sz="2000" i="1">
                                <a:solidFill>
                                  <a:srgbClr val="FF0000"/>
                                </a:solidFill>
                                <a:latin typeface="Cambria Math" panose="02040503050406030204" pitchFamily="18" charset="0"/>
                              </a:rPr>
                              <m:t>FM</m:t>
                            </m:r>
                          </m:sub>
                        </m:sSub>
                      </m:num>
                      <m:den>
                        <m:r>
                          <a:rPr lang="en-US" altLang="zh-CN" sz="2000" i="1">
                            <a:solidFill>
                              <a:srgbClr val="FF0000"/>
                            </a:solidFill>
                            <a:latin typeface="Cambria Math" panose="02040503050406030204" pitchFamily="18" charset="0"/>
                          </a:rPr>
                          <m:t>𝑁</m:t>
                        </m:r>
                      </m:den>
                    </m:f>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(1+</m:t>
                    </m:r>
                    <m:rad>
                      <m:radPr>
                        <m:degHide m:val="on"/>
                        <m:ctrlPr>
                          <a:rPr lang="en-US" altLang="zh-CN" sz="2000" b="0" i="1" smtClean="0">
                            <a:solidFill>
                              <a:srgbClr val="FF0000"/>
                            </a:solidFill>
                            <a:latin typeface="Cambria Math" panose="02040503050406030204" pitchFamily="18" charset="0"/>
                            <a:ea typeface="Cambria Math" panose="02040503050406030204" pitchFamily="18" charset="0"/>
                          </a:rPr>
                        </m:ctrlPr>
                      </m:radPr>
                      <m:deg/>
                      <m:e>
                        <m:r>
                          <a:rPr lang="en-US" altLang="zh-CN" sz="2000" b="0" i="1" smtClean="0">
                            <a:solidFill>
                              <a:srgbClr val="FF0000"/>
                            </a:solidFill>
                            <a:latin typeface="Cambria Math" panose="02040503050406030204" pitchFamily="18" charset="0"/>
                            <a:ea typeface="Cambria Math" panose="02040503050406030204" pitchFamily="18" charset="0"/>
                          </a:rPr>
                          <m:t>2</m:t>
                        </m:r>
                      </m:e>
                    </m:rad>
                    <m:r>
                      <a:rPr lang="en-US" altLang="zh-CN" sz="2000" b="0" i="1" smtClean="0">
                        <a:solidFill>
                          <a:srgbClr val="FF0000"/>
                        </a:solidFill>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only found this kind of FM state;</a:t>
                </a:r>
              </a:p>
              <a:p>
                <a:pPr marL="342900" indent="-342900">
                  <a:lnSpc>
                    <a:spcPct val="125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 state that is more energy favorable than the FM state is found.</a:t>
                </a:r>
              </a:p>
            </p:txBody>
          </p:sp>
        </mc:Choice>
        <mc:Fallback xmlns="">
          <p:sp>
            <p:nvSpPr>
              <p:cNvPr id="4" name="文本框 3">
                <a:extLst>
                  <a:ext uri="{FF2B5EF4-FFF2-40B4-BE49-F238E27FC236}">
                    <a16:creationId xmlns:a16="http://schemas.microsoft.com/office/drawing/2014/main" id="{94B95A84-3122-4EC5-80DC-F5C85FFD7E0A}"/>
                  </a:ext>
                </a:extLst>
              </p:cNvPr>
              <p:cNvSpPr txBox="1">
                <a:spLocks noRot="1" noChangeAspect="1" noMove="1" noResize="1" noEditPoints="1" noAdjustHandles="1" noChangeArrowheads="1" noChangeShapeType="1" noTextEdit="1"/>
              </p:cNvSpPr>
              <p:nvPr/>
            </p:nvSpPr>
            <p:spPr>
              <a:xfrm>
                <a:off x="621819" y="1125805"/>
                <a:ext cx="10549645" cy="1506566"/>
              </a:xfrm>
              <a:prstGeom prst="rect">
                <a:avLst/>
              </a:prstGeom>
              <a:blipFill>
                <a:blip r:embed="rId2"/>
                <a:stretch>
                  <a:fillRect l="-1386" t="-31984" b="-9312"/>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E0A8A4BE-5CE0-48C6-9E8E-50F15CBD5A3B}"/>
              </a:ext>
            </a:extLst>
          </p:cNvPr>
          <p:cNvGrpSpPr/>
          <p:nvPr/>
        </p:nvGrpSpPr>
        <p:grpSpPr>
          <a:xfrm>
            <a:off x="717557" y="2986226"/>
            <a:ext cx="10756885" cy="3420000"/>
            <a:chOff x="-6815" y="3335303"/>
            <a:chExt cx="10756885" cy="3420000"/>
          </a:xfrm>
        </p:grpSpPr>
        <p:pic>
          <p:nvPicPr>
            <p:cNvPr id="6" name="图片 5">
              <a:extLst>
                <a:ext uri="{FF2B5EF4-FFF2-40B4-BE49-F238E27FC236}">
                  <a16:creationId xmlns:a16="http://schemas.microsoft.com/office/drawing/2014/main" id="{2ACE21BD-533B-4736-9B47-BB2BCD1A3D54}"/>
                </a:ext>
              </a:extLst>
            </p:cNvPr>
            <p:cNvPicPr>
              <a:picLocks noChangeAspect="1"/>
            </p:cNvPicPr>
            <p:nvPr/>
          </p:nvPicPr>
          <p:blipFill rotWithShape="1">
            <a:blip r:embed="rId3">
              <a:extLst>
                <a:ext uri="{28A0092B-C50C-407E-A947-70E740481C1C}">
                  <a14:useLocalDpi xmlns:a14="http://schemas.microsoft.com/office/drawing/2010/main" val="0"/>
                </a:ext>
              </a:extLst>
            </a:blip>
            <a:srcRect l="19787" t="3980" r="17615" b="12843"/>
            <a:stretch/>
          </p:blipFill>
          <p:spPr>
            <a:xfrm>
              <a:off x="-6815" y="3335303"/>
              <a:ext cx="5331173" cy="3420000"/>
            </a:xfrm>
            <a:prstGeom prst="rect">
              <a:avLst/>
            </a:prstGeom>
          </p:spPr>
        </p:pic>
        <p:pic>
          <p:nvPicPr>
            <p:cNvPr id="8" name="图片 7">
              <a:extLst>
                <a:ext uri="{FF2B5EF4-FFF2-40B4-BE49-F238E27FC236}">
                  <a16:creationId xmlns:a16="http://schemas.microsoft.com/office/drawing/2014/main" id="{E110C706-6CB2-4A81-A2BD-C7A2626D2AFF}"/>
                </a:ext>
              </a:extLst>
            </p:cNvPr>
            <p:cNvPicPr>
              <a:picLocks noChangeAspect="1"/>
            </p:cNvPicPr>
            <p:nvPr/>
          </p:nvPicPr>
          <p:blipFill rotWithShape="1">
            <a:blip r:embed="rId4">
              <a:extLst>
                <a:ext uri="{28A0092B-C50C-407E-A947-70E740481C1C}">
                  <a14:useLocalDpi xmlns:a14="http://schemas.microsoft.com/office/drawing/2010/main" val="0"/>
                </a:ext>
              </a:extLst>
            </a:blip>
            <a:srcRect l="20653" t="5206" r="17044" b="13455"/>
            <a:stretch/>
          </p:blipFill>
          <p:spPr>
            <a:xfrm>
              <a:off x="5324358" y="3335303"/>
              <a:ext cx="5425712" cy="3420000"/>
            </a:xfrm>
            <a:prstGeom prst="rect">
              <a:avLst/>
            </a:prstGeom>
          </p:spPr>
        </p:pic>
      </p:grpSp>
      <p:sp>
        <p:nvSpPr>
          <p:cNvPr id="5" name="文本框 4">
            <a:extLst>
              <a:ext uri="{FF2B5EF4-FFF2-40B4-BE49-F238E27FC236}">
                <a16:creationId xmlns:a16="http://schemas.microsoft.com/office/drawing/2014/main" id="{32B46C20-54E1-450D-95BF-C7537CD86A6D}"/>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Analysis</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E4A18C3C-4F0A-43D0-B311-E405C95E9762}"/>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149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7750303-FC47-4C7E-AFE1-F56BEAAD30AD}"/>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Monte Carlo</a:t>
            </a:r>
            <a:endParaRPr lang="zh-CN" altLang="en-US" sz="2800"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749D5EA9-4844-46CA-9512-E572EF5B84AC}"/>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F7FBF9D-A693-453C-8561-401878213D95}"/>
              </a:ext>
            </a:extLst>
          </p:cNvPr>
          <p:cNvGrpSpPr/>
          <p:nvPr/>
        </p:nvGrpSpPr>
        <p:grpSpPr>
          <a:xfrm>
            <a:off x="1860947" y="907280"/>
            <a:ext cx="8318856" cy="5940000"/>
            <a:chOff x="1860947" y="907280"/>
            <a:chExt cx="8318856" cy="5940000"/>
          </a:xfrm>
        </p:grpSpPr>
        <p:pic>
          <p:nvPicPr>
            <p:cNvPr id="4" name="图片 3">
              <a:extLst>
                <a:ext uri="{FF2B5EF4-FFF2-40B4-BE49-F238E27FC236}">
                  <a16:creationId xmlns:a16="http://schemas.microsoft.com/office/drawing/2014/main" id="{2C2E740D-0D85-4077-B369-FFECCB1B4967}"/>
                </a:ext>
              </a:extLst>
            </p:cNvPr>
            <p:cNvPicPr>
              <a:picLocks noChangeAspect="1"/>
            </p:cNvPicPr>
            <p:nvPr/>
          </p:nvPicPr>
          <p:blipFill>
            <a:blip r:embed="rId2"/>
            <a:stretch>
              <a:fillRect/>
            </a:stretch>
          </p:blipFill>
          <p:spPr>
            <a:xfrm>
              <a:off x="1860947" y="907280"/>
              <a:ext cx="8318856" cy="5940000"/>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6A09F55-4626-4ADE-9021-36B5299B922C}"/>
                    </a:ext>
                  </a:extLst>
                </p:cNvPr>
                <p:cNvSpPr/>
                <p:nvPr/>
              </p:nvSpPr>
              <p:spPr>
                <a:xfrm>
                  <a:off x="3093341" y="910744"/>
                  <a:ext cx="6005317" cy="400110"/>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2000" i="1" smtClean="0">
                            <a:latin typeface="Cambria Math" panose="02040503050406030204" pitchFamily="18" charset="0"/>
                          </a:rPr>
                          <m:t>𝐽</m:t>
                        </m:r>
                        <m:r>
                          <a:rPr lang="en-US" altLang="zh-CN" sz="2000" i="1" smtClean="0">
                            <a:latin typeface="Cambria Math" panose="02040503050406030204" pitchFamily="18" charset="0"/>
                          </a:rPr>
                          <m:t>=−0.279,</m:t>
                        </m:r>
                        <m:r>
                          <a:rPr lang="en-US" altLang="zh-CN" sz="2000" i="1">
                            <a:latin typeface="Cambria Math" panose="02040503050406030204" pitchFamily="18" charset="0"/>
                          </a:rPr>
                          <m:t>𝐾</m:t>
                        </m:r>
                        <m:r>
                          <a:rPr lang="en-US" altLang="zh-CN" sz="2000" i="1">
                            <a:latin typeface="Cambria Math" panose="02040503050406030204" pitchFamily="18" charset="0"/>
                          </a:rPr>
                          <m:t>=0.960,</m:t>
                        </m:r>
                        <m:r>
                          <m:rPr>
                            <m:sty m:val="p"/>
                          </m:rPr>
                          <a:rPr lang="en-US" altLang="zh-CN" sz="2000">
                            <a:latin typeface="Cambria Math" panose="02040503050406030204" pitchFamily="18" charset="0"/>
                          </a:rPr>
                          <m:t>Γ</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𝛼</m:t>
                        </m:r>
                        <m:r>
                          <a:rPr lang="en-US" altLang="zh-CN" sz="2000" i="1">
                            <a:latin typeface="Cambria Math" panose="02040503050406030204" pitchFamily="18" charset="0"/>
                          </a:rPr>
                          <m:t>=0.5</m:t>
                        </m:r>
                        <m:r>
                          <a:rPr lang="en-US" altLang="zh-CN" sz="2000" i="1">
                            <a:latin typeface="Cambria Math" panose="02040503050406030204" pitchFamily="18" charset="0"/>
                          </a:rPr>
                          <m:t>𝜋</m:t>
                        </m:r>
                        <m:r>
                          <a:rPr lang="en-US" altLang="zh-CN" sz="2000" i="1">
                            <a:latin typeface="Cambria Math" panose="02040503050406030204" pitchFamily="18" charset="0"/>
                          </a:rPr>
                          <m:t>, </m:t>
                        </m:r>
                        <m:r>
                          <a:rPr lang="en-US" altLang="zh-CN" sz="2000" i="1">
                            <a:latin typeface="Cambria Math" panose="02040503050406030204" pitchFamily="18" charset="0"/>
                          </a:rPr>
                          <m:t>𝛽</m:t>
                        </m:r>
                        <m:r>
                          <a:rPr lang="en-US" altLang="zh-CN" sz="2000" i="1">
                            <a:latin typeface="Cambria Math" panose="02040503050406030204" pitchFamily="18" charset="0"/>
                          </a:rPr>
                          <m:t>=1.91</m:t>
                        </m:r>
                        <m:r>
                          <a:rPr lang="en-US" altLang="zh-CN" sz="2000" i="1">
                            <a:latin typeface="Cambria Math" panose="02040503050406030204" pitchFamily="18" charset="0"/>
                          </a:rPr>
                          <m:t>𝜋</m:t>
                        </m:r>
                        <m:r>
                          <a:rPr lang="en-US" altLang="zh-CN" sz="2000" b="0" i="1" smtClean="0">
                            <a:latin typeface="Cambria Math" panose="02040503050406030204" pitchFamily="18" charset="0"/>
                          </a:rPr>
                          <m:t>)</m:t>
                        </m:r>
                      </m:oMath>
                    </m:oMathPara>
                  </a14:m>
                  <a:endParaRPr lang="en-US" altLang="zh-CN" sz="2000" b="0" i="1" dirty="0">
                    <a:latin typeface="Cambria Math" panose="02040503050406030204" pitchFamily="18" charset="0"/>
                  </a:endParaRPr>
                </a:p>
              </p:txBody>
            </p:sp>
          </mc:Choice>
          <mc:Fallback xmlns="">
            <p:sp>
              <p:nvSpPr>
                <p:cNvPr id="3" name="矩形 2">
                  <a:extLst>
                    <a:ext uri="{FF2B5EF4-FFF2-40B4-BE49-F238E27FC236}">
                      <a16:creationId xmlns:a16="http://schemas.microsoft.com/office/drawing/2014/main" id="{66A09F55-4626-4ADE-9021-36B5299B922C}"/>
                    </a:ext>
                  </a:extLst>
                </p:cNvPr>
                <p:cNvSpPr>
                  <a:spLocks noRot="1" noChangeAspect="1" noMove="1" noResize="1" noEditPoints="1" noAdjustHandles="1" noChangeArrowheads="1" noChangeShapeType="1" noTextEdit="1"/>
                </p:cNvSpPr>
                <p:nvPr/>
              </p:nvSpPr>
              <p:spPr>
                <a:xfrm>
                  <a:off x="3093341" y="910744"/>
                  <a:ext cx="6005317" cy="400110"/>
                </a:xfrm>
                <a:prstGeom prst="rect">
                  <a:avLst/>
                </a:prstGeom>
                <a:blipFill>
                  <a:blip r:embed="rId3"/>
                  <a:stretch>
                    <a:fillRect b="-1818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6988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2880C62-87CD-4CA3-ACF4-3F2BB7CA1192}"/>
              </a:ext>
            </a:extLst>
          </p:cNvPr>
          <p:cNvGrpSpPr/>
          <p:nvPr/>
        </p:nvGrpSpPr>
        <p:grpSpPr>
          <a:xfrm>
            <a:off x="1213812" y="796269"/>
            <a:ext cx="9554535" cy="6048000"/>
            <a:chOff x="1213812" y="796269"/>
            <a:chExt cx="9554535" cy="6048000"/>
          </a:xfrm>
        </p:grpSpPr>
        <p:pic>
          <p:nvPicPr>
            <p:cNvPr id="4" name="图片 3">
              <a:extLst>
                <a:ext uri="{FF2B5EF4-FFF2-40B4-BE49-F238E27FC236}">
                  <a16:creationId xmlns:a16="http://schemas.microsoft.com/office/drawing/2014/main" id="{3F3DFCA1-0226-4C9F-9E18-9753F7065E37}"/>
                </a:ext>
              </a:extLst>
            </p:cNvPr>
            <p:cNvPicPr>
              <a:picLocks noChangeAspect="1"/>
            </p:cNvPicPr>
            <p:nvPr/>
          </p:nvPicPr>
          <p:blipFill>
            <a:blip r:embed="rId2"/>
            <a:stretch>
              <a:fillRect/>
            </a:stretch>
          </p:blipFill>
          <p:spPr>
            <a:xfrm>
              <a:off x="1213812" y="796269"/>
              <a:ext cx="9554535" cy="604800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01B2DA4-C44D-4FB1-A519-F1C1AF531FB3}"/>
                    </a:ext>
                  </a:extLst>
                </p:cNvPr>
                <p:cNvSpPr/>
                <p:nvPr/>
              </p:nvSpPr>
              <p:spPr>
                <a:xfrm>
                  <a:off x="4292067" y="807599"/>
                  <a:ext cx="3398023" cy="70788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𝛼</m:t>
                        </m:r>
                        <m:r>
                          <a:rPr lang="en-US" altLang="zh-CN" sz="2000" i="1" smtClean="0">
                            <a:latin typeface="Cambria Math" panose="02040503050406030204" pitchFamily="18" charset="0"/>
                          </a:rPr>
                          <m:t>=0.001</m:t>
                        </m:r>
                        <m:r>
                          <a:rPr lang="en-US" altLang="zh-CN" sz="2000" i="1" smtClean="0">
                            <a:latin typeface="Cambria Math" panose="02040503050406030204" pitchFamily="18" charset="0"/>
                          </a:rPr>
                          <m:t>𝜋</m:t>
                        </m:r>
                        <m:r>
                          <a:rPr lang="en-US" altLang="zh-CN" sz="2000" i="1" smtClean="0">
                            <a:latin typeface="Cambria Math" panose="02040503050406030204" pitchFamily="18" charset="0"/>
                          </a:rPr>
                          <m:t>, </m:t>
                        </m:r>
                        <m:r>
                          <a:rPr lang="en-US" altLang="zh-CN" sz="2000" i="1" smtClean="0">
                            <a:latin typeface="Cambria Math" panose="02040503050406030204" pitchFamily="18" charset="0"/>
                          </a:rPr>
                          <m:t>𝛽</m:t>
                        </m:r>
                        <m:r>
                          <a:rPr lang="en-US" altLang="zh-CN" sz="2000" i="1" smtClean="0">
                            <a:latin typeface="Cambria Math" panose="02040503050406030204" pitchFamily="18" charset="0"/>
                          </a:rPr>
                          <m:t>=0.5</m:t>
                        </m:r>
                        <m:r>
                          <a:rPr lang="en-US" altLang="zh-CN" sz="2000" i="1">
                            <a:latin typeface="Cambria Math" panose="02040503050406030204" pitchFamily="18" charset="0"/>
                          </a:rPr>
                          <m:t>𝜋</m:t>
                        </m:r>
                      </m:oMath>
                    </m:oMathPara>
                  </a14:m>
                  <a:endParaRPr lang="en-US" altLang="zh-CN" sz="2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𝐽</m:t>
                        </m:r>
                        <m:r>
                          <a:rPr lang="en-US" altLang="zh-CN" sz="2000" i="1" smtClean="0">
                            <a:latin typeface="Cambria Math" panose="02040503050406030204" pitchFamily="18" charset="0"/>
                          </a:rPr>
                          <m:t>=0.003,</m:t>
                        </m:r>
                        <m:r>
                          <a:rPr lang="en-US" altLang="zh-CN" sz="2000" i="1">
                            <a:latin typeface="Cambria Math" panose="02040503050406030204" pitchFamily="18" charset="0"/>
                          </a:rPr>
                          <m:t>𝐾</m:t>
                        </m:r>
                        <m:r>
                          <a:rPr lang="en-US" altLang="zh-CN" sz="2000" i="1">
                            <a:latin typeface="Cambria Math" panose="02040503050406030204" pitchFamily="18" charset="0"/>
                          </a:rPr>
                          <m:t>=0,</m:t>
                        </m:r>
                        <m:r>
                          <m:rPr>
                            <m:sty m:val="p"/>
                          </m:rPr>
                          <a:rPr lang="en-US" altLang="zh-CN" sz="2000">
                            <a:latin typeface="Cambria Math" panose="02040503050406030204" pitchFamily="18" charset="0"/>
                          </a:rPr>
                          <m:t>Γ</m:t>
                        </m:r>
                        <m:r>
                          <a:rPr lang="en-US" altLang="zh-CN" sz="2000" i="1">
                            <a:latin typeface="Cambria Math" panose="02040503050406030204" pitchFamily="18" charset="0"/>
                          </a:rPr>
                          <m:t>=</m:t>
                        </m:r>
                        <m:r>
                          <a:rPr lang="en-US" altLang="zh-CN" sz="2000" b="0" i="1" smtClean="0">
                            <a:latin typeface="Cambria Math" panose="02040503050406030204" pitchFamily="18" charset="0"/>
                          </a:rPr>
                          <m:t>0.9999</m:t>
                        </m:r>
                      </m:oMath>
                    </m:oMathPara>
                  </a14:m>
                  <a:endParaRPr lang="en-US" altLang="zh-CN" sz="2000" b="0"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E01B2DA4-C44D-4FB1-A519-F1C1AF531FB3}"/>
                    </a:ext>
                  </a:extLst>
                </p:cNvPr>
                <p:cNvSpPr>
                  <a:spLocks noRot="1" noChangeAspect="1" noMove="1" noResize="1" noEditPoints="1" noAdjustHandles="1" noChangeArrowheads="1" noChangeShapeType="1" noTextEdit="1"/>
                </p:cNvSpPr>
                <p:nvPr/>
              </p:nvSpPr>
              <p:spPr>
                <a:xfrm>
                  <a:off x="4292067" y="807599"/>
                  <a:ext cx="3398023" cy="707886"/>
                </a:xfrm>
                <a:prstGeom prst="rect">
                  <a:avLst/>
                </a:prstGeom>
                <a:blipFill>
                  <a:blip r:embed="rId3"/>
                  <a:stretch>
                    <a:fillRect l="-180" b="-6838"/>
                  </a:stretch>
                </a:blipFill>
              </p:spPr>
              <p:txBody>
                <a:bodyPr/>
                <a:lstStyle/>
                <a:p>
                  <a:r>
                    <a:rPr lang="zh-CN" altLang="en-US">
                      <a:noFill/>
                    </a:rPr>
                    <a:t> </a:t>
                  </a:r>
                </a:p>
              </p:txBody>
            </p:sp>
          </mc:Fallback>
        </mc:AlternateContent>
      </p:grpSp>
      <p:sp>
        <p:nvSpPr>
          <p:cNvPr id="6" name="文本框 5">
            <a:extLst>
              <a:ext uri="{FF2B5EF4-FFF2-40B4-BE49-F238E27FC236}">
                <a16:creationId xmlns:a16="http://schemas.microsoft.com/office/drawing/2014/main" id="{AAC98071-16BE-4298-830C-7A4C69D2886A}"/>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Classical Monte Carlo</a:t>
            </a:r>
            <a:endParaRPr lang="zh-CN" altLang="en-US" sz="2800" dirty="0">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700A52D5-1746-4014-BA7B-5656176DCE87}"/>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373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00A04E2-1623-4978-876A-B566434CB946}"/>
                  </a:ext>
                </a:extLst>
              </p:cNvPr>
              <p:cNvSpPr txBox="1"/>
              <p:nvPr/>
            </p:nvSpPr>
            <p:spPr>
              <a:xfrm>
                <a:off x="680935" y="1245140"/>
                <a:ext cx="10603149" cy="41561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Using ED, dual-transformation and classical Monte Carlo, we map out the global phase diagram of the </a:t>
                </a:r>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Γ</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 triangular lattice;</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identify the mean-field level chiral spin liquid phase to be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2</m:t>
                        </m:r>
                      </m:sub>
                    </m:sSub>
                  </m:oMath>
                </a14:m>
                <a:r>
                  <a:rPr lang="en-US" altLang="zh-CN" sz="2000" dirty="0">
                    <a:latin typeface="Times New Roman" panose="02020603050405020304" pitchFamily="18" charset="0"/>
                    <a:cs typeface="Times New Roman" panose="02020603050405020304" pitchFamily="18" charset="0"/>
                  </a:rPr>
                  <a:t>-Vortex;</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find an area in the global phase diagram which has no long range-order from classical point view, and speculate it to be a quantum spin liquid phase when quantum fluctuation is involved;</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will calculate the spin excitation spectrum to characterize all the phase in the global phase diagram:</a:t>
                </a: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𝑖𝑗</m:t>
                          </m:r>
                        </m:sub>
                        <m:sup>
                          <m:r>
                            <a:rPr lang="en-US" altLang="zh-CN" sz="2000" b="0" i="1" smtClean="0">
                              <a:latin typeface="Cambria Math" panose="02040503050406030204" pitchFamily="18" charset="0"/>
                              <a:cs typeface="Times New Roman" panose="02020603050405020304" pitchFamily="18" charset="0"/>
                            </a:rPr>
                            <m:t>𝑟</m:t>
                          </m:r>
                        </m:sup>
                      </m:sSubSup>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𝜔</m:t>
                          </m:r>
                        </m:e>
                      </m:d>
                      <m:r>
                        <a:rPr lang="en-US" altLang="zh-CN" sz="2000" b="0" i="1" smtClean="0">
                          <a:latin typeface="Cambria Math" panose="02040503050406030204" pitchFamily="18" charset="0"/>
                          <a:cs typeface="Times New Roman" panose="02020603050405020304" pitchFamily="18" charset="0"/>
                        </a:rPr>
                        <m:t>=</m:t>
                      </m:r>
                      <m:d>
                        <m:dPr>
                          <m:begChr m:val="⟨"/>
                          <m:endChr m:val="⟩"/>
                          <m:sepChr m:val="∣"/>
                          <m:ctrlPr>
                            <a:rPr lang="en-US" altLang="zh-CN" sz="2000" b="0" i="1" smtClean="0">
                              <a:latin typeface="Cambria Math" panose="02040503050406030204" pitchFamily="18" charset="0"/>
                              <a:cs typeface="Times New Roman" panose="02020603050405020304" pitchFamily="18" charset="0"/>
                            </a:rPr>
                          </m:ctrlPr>
                        </m:dPr>
                        <m:e>
                          <m:r>
                            <m:rPr>
                              <m:sty m:val="p"/>
                            </m:rPr>
                            <a:rPr lang="en-US" altLang="zh-CN" sz="2000" b="0" i="0" smtClean="0">
                              <a:latin typeface="Cambria Math" panose="02040503050406030204" pitchFamily="18" charset="0"/>
                              <a:cs typeface="Times New Roman" panose="02020603050405020304" pitchFamily="18" charset="0"/>
                            </a:rPr>
                            <m:t>Ω</m:t>
                          </m:r>
                        </m:e>
                        <m:e>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𝑆</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m:t>
                              </m:r>
                            </m:sup>
                          </m:sSubSup>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𝜔</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0</m:t>
                                  </m:r>
                                </m:e>
                                <m:sup>
                                  <m:r>
                                    <a:rPr lang="en-US" altLang="zh-CN" sz="2000" b="0" i="1" smtClean="0">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𝐸</m:t>
                                  </m:r>
                                </m:e>
                                <m:sub>
                                  <m:r>
                                    <a:rPr lang="en-US" altLang="zh-CN" sz="2000" b="0" i="1" smtClean="0">
                                      <a:latin typeface="Cambria Math" panose="02040503050406030204" pitchFamily="18" charset="0"/>
                                      <a:cs typeface="Times New Roman" panose="02020603050405020304" pitchFamily="18" charset="0"/>
                                    </a:rPr>
                                    <m:t>0</m:t>
                                  </m:r>
                                </m:sub>
                              </m:sSub>
                            </m:den>
                          </m:f>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𝑆</m:t>
                              </m:r>
                            </m:e>
                            <m:sub>
                              <m:r>
                                <a:rPr lang="en-US" altLang="zh-CN" sz="2000" b="0" i="1" smtClean="0">
                                  <a:latin typeface="Cambria Math" panose="02040503050406030204" pitchFamily="18" charset="0"/>
                                  <a:cs typeface="Times New Roman" panose="02020603050405020304" pitchFamily="18" charset="0"/>
                                </a:rPr>
                                <m:t>𝑗</m:t>
                              </m:r>
                            </m:sub>
                            <m:sup>
                              <m:r>
                                <a:rPr lang="en-US" altLang="zh-CN" sz="2000" b="0" i="1" smtClean="0">
                                  <a:latin typeface="Cambria Math" panose="02040503050406030204" pitchFamily="18" charset="0"/>
                                  <a:cs typeface="Times New Roman" panose="02020603050405020304" pitchFamily="18" charset="0"/>
                                </a:rPr>
                                <m:t>+</m:t>
                              </m:r>
                            </m:sup>
                          </m:sSubSup>
                        </m:e>
                        <m:e>
                          <m:r>
                            <m:rPr>
                              <m:sty m:val="p"/>
                            </m:rPr>
                            <a:rPr lang="en-US" altLang="zh-CN" sz="2000" b="0" i="0" smtClean="0">
                              <a:latin typeface="Cambria Math" panose="02040503050406030204" pitchFamily="18" charset="0"/>
                              <a:cs typeface="Times New Roman" panose="02020603050405020304" pitchFamily="18" charset="0"/>
                            </a:rPr>
                            <m:t>Ω</m:t>
                          </m:r>
                        </m:e>
                      </m:d>
                      <m:r>
                        <a:rPr lang="en-US" altLang="zh-CN" sz="2000" b="0" i="1" smtClean="0">
                          <a:latin typeface="Cambria Math" panose="02040503050406030204" pitchFamily="18" charset="0"/>
                          <a:cs typeface="Times New Roman" panose="02020603050405020304" pitchFamily="18" charset="0"/>
                        </a:rPr>
                        <m:t>+</m:t>
                      </m:r>
                      <m:d>
                        <m:dPr>
                          <m:begChr m:val="⟨"/>
                          <m:endChr m:val="⟩"/>
                          <m:sepChr m:val="∣"/>
                          <m:ctrlPr>
                            <a:rPr lang="en-US" altLang="zh-CN" sz="2000" i="1">
                              <a:latin typeface="Cambria Math" panose="02040503050406030204" pitchFamily="18" charset="0"/>
                              <a:cs typeface="Times New Roman" panose="02020603050405020304" pitchFamily="18" charset="0"/>
                            </a:rPr>
                          </m:ctrlPr>
                        </m:dPr>
                        <m:e>
                          <m:r>
                            <m:rPr>
                              <m:sty m:val="p"/>
                            </m:rPr>
                            <a:rPr lang="en-US" altLang="zh-CN" sz="2000">
                              <a:latin typeface="Cambria Math" panose="02040503050406030204" pitchFamily="18" charset="0"/>
                              <a:cs typeface="Times New Roman" panose="02020603050405020304" pitchFamily="18" charset="0"/>
                            </a:rPr>
                            <m:t>Ω</m:t>
                          </m:r>
                        </m:e>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0</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0</m:t>
                                  </m:r>
                                </m:sub>
                              </m:sSub>
                            </m:den>
                          </m:f>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cs typeface="Times New Roman" panose="02020603050405020304" pitchFamily="18" charset="0"/>
                                </a:rPr>
                                <m:t>𝑗</m:t>
                              </m:r>
                            </m:sub>
                            <m:sup>
                              <m:r>
                                <a:rPr lang="en-US" altLang="zh-CN" sz="2000" b="0" i="1" smtClean="0">
                                  <a:latin typeface="Cambria Math" panose="02040503050406030204" pitchFamily="18" charset="0"/>
                                  <a:cs typeface="Times New Roman" panose="02020603050405020304" pitchFamily="18" charset="0"/>
                                </a:rPr>
                                <m:t>−</m:t>
                              </m:r>
                            </m:sup>
                          </m:sSubSup>
                        </m:e>
                        <m:e>
                          <m:r>
                            <m:rPr>
                              <m:sty m:val="p"/>
                            </m:rPr>
                            <a:rPr lang="en-US" altLang="zh-CN" sz="2000">
                              <a:latin typeface="Cambria Math" panose="02040503050406030204" pitchFamily="18" charset="0"/>
                              <a:cs typeface="Times New Roman" panose="02020603050405020304" pitchFamily="18" charset="0"/>
                            </a:rPr>
                            <m:t>Ω</m:t>
                          </m:r>
                        </m:e>
                      </m:d>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00A04E2-1623-4978-876A-B566434CB946}"/>
                  </a:ext>
                </a:extLst>
              </p:cNvPr>
              <p:cNvSpPr txBox="1">
                <a:spLocks noRot="1" noChangeAspect="1" noMove="1" noResize="1" noEditPoints="1" noAdjustHandles="1" noChangeArrowheads="1" noChangeShapeType="1" noTextEdit="1"/>
              </p:cNvSpPr>
              <p:nvPr/>
            </p:nvSpPr>
            <p:spPr>
              <a:xfrm>
                <a:off x="680935" y="1245140"/>
                <a:ext cx="10603149" cy="4156138"/>
              </a:xfrm>
              <a:prstGeom prst="rect">
                <a:avLst/>
              </a:prstGeom>
              <a:blipFill>
                <a:blip r:embed="rId2"/>
                <a:stretch>
                  <a:fillRect l="-518" r="-34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07643BB-911E-497C-B940-1EEDFC038F42}"/>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t>Summary</a:t>
            </a:r>
            <a:endParaRPr lang="zh-CN" altLang="en-US" sz="2800"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A7FB546C-941D-4A80-9A1C-D84E4B1C28C8}"/>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75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461D313-D6C6-460A-B831-666E51A3CD88}"/>
              </a:ext>
            </a:extLst>
          </p:cNvPr>
          <p:cNvSpPr/>
          <p:nvPr/>
        </p:nvSpPr>
        <p:spPr>
          <a:xfrm>
            <a:off x="3708167" y="2228671"/>
            <a:ext cx="4775666" cy="1200329"/>
          </a:xfrm>
          <a:prstGeom prst="rect">
            <a:avLst/>
          </a:prstGeom>
          <a:noFill/>
        </p:spPr>
        <p:txBody>
          <a:bodyPr wrap="none" lIns="91440" tIns="45720" rIns="91440" bIns="45720">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a:t>
            </a:r>
            <a:endParaRPr lang="zh-CN" alt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37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CB653B-068D-4B9F-AE44-C1A9C6262FD9}"/>
                  </a:ext>
                </a:extLst>
              </p:cNvPr>
              <p:cNvSpPr txBox="1"/>
              <p:nvPr/>
            </p:nvSpPr>
            <p:spPr>
              <a:xfrm>
                <a:off x="400966" y="794037"/>
                <a:ext cx="6418123" cy="3617080"/>
              </a:xfrm>
              <a:prstGeom prst="rect">
                <a:avLst/>
              </a:prstGeom>
              <a:noFill/>
            </p:spPr>
            <p:txBody>
              <a:bodyPr wrap="square" rtlCol="0">
                <a:spAutoFit/>
              </a:bodyPr>
              <a:lstStyle/>
              <a:p>
                <a:pPr>
                  <a:lnSpc>
                    <a:spcPct val="125000"/>
                  </a:lnSpc>
                </a:pP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Whether it is possible to realize the Kitaev model with its QSL state in a solid setting?</a:t>
                </a:r>
              </a:p>
              <a:p>
                <a:pPr>
                  <a:lnSpc>
                    <a:spcPct val="125000"/>
                  </a:lnSpc>
                </a:pPr>
                <a:r>
                  <a:rPr lang="en-US" altLang="zh-CN" sz="2000" dirty="0">
                    <a:latin typeface="Times New Roman" panose="02020603050405020304" pitchFamily="18" charset="0"/>
                    <a:cs typeface="Times New Roman" panose="02020603050405020304" pitchFamily="18" charset="0"/>
                  </a:rPr>
                  <a:t>The necessary interplay of </a:t>
                </a:r>
                <a:r>
                  <a:rPr lang="en-US" altLang="zh-CN" sz="2000" dirty="0">
                    <a:solidFill>
                      <a:srgbClr val="FF0000"/>
                    </a:solidFill>
                    <a:latin typeface="Times New Roman" panose="02020603050405020304" pitchFamily="18" charset="0"/>
                    <a:cs typeface="Times New Roman" panose="02020603050405020304" pitchFamily="18" charset="0"/>
                  </a:rPr>
                  <a:t>spin-orbit coupling </a:t>
                </a:r>
                <a:r>
                  <a:rPr lang="en-US" altLang="zh-CN" sz="2000" dirty="0">
                    <a:latin typeface="Times New Roman" panose="02020603050405020304" pitchFamily="18" charset="0"/>
                    <a:cs typeface="Times New Roman" panose="02020603050405020304" pitchFamily="18" charset="0"/>
                  </a:rPr>
                  <a:t>and </a:t>
                </a:r>
                <a:r>
                  <a:rPr lang="en-US" altLang="zh-CN" sz="2000" dirty="0">
                    <a:solidFill>
                      <a:srgbClr val="FF0000"/>
                    </a:solidFill>
                    <a:latin typeface="Times New Roman" panose="02020603050405020304" pitchFamily="18" charset="0"/>
                    <a:cs typeface="Times New Roman" panose="02020603050405020304" pitchFamily="18" charset="0"/>
                  </a:rPr>
                  <a:t>electron interactions </a:t>
                </a:r>
                <a:r>
                  <a:rPr lang="en-US" altLang="zh-CN" sz="2000" dirty="0">
                    <a:latin typeface="Times New Roman" panose="02020603050405020304" pitchFamily="18" charset="0"/>
                    <a:cs typeface="Times New Roman" panose="02020603050405020304" pitchFamily="18" charset="0"/>
                  </a:rPr>
                  <a:t>was found to be realized at first in </a:t>
                </a:r>
                <a14:m>
                  <m:oMath xmlns:m="http://schemas.openxmlformats.org/officeDocument/2006/math">
                    <m:r>
                      <m:rPr>
                        <m:sty m:val="p"/>
                      </m:rPr>
                      <a:rPr lang="en-US" altLang="zh-CN" sz="2000" b="0" i="0" smtClean="0">
                        <a:solidFill>
                          <a:srgbClr val="0000FF"/>
                        </a:solidFill>
                        <a:latin typeface="Cambria Math" panose="02040503050406030204" pitchFamily="18" charset="0"/>
                        <a:cs typeface="Times New Roman" panose="02020603050405020304" pitchFamily="18" charset="0"/>
                      </a:rPr>
                      <m:t>N</m:t>
                    </m:r>
                    <m:sSub>
                      <m:sSubPr>
                        <m:ctrlPr>
                          <a:rPr lang="en-US" altLang="zh-CN" sz="2000" b="0" i="1" smtClean="0">
                            <a:solidFill>
                              <a:srgbClr val="0000FF"/>
                            </a:solidFill>
                            <a:latin typeface="Cambria Math" panose="02040503050406030204" pitchFamily="18" charset="0"/>
                            <a:cs typeface="Times New Roman" panose="02020603050405020304" pitchFamily="18" charset="0"/>
                          </a:rPr>
                        </m:ctrlPr>
                      </m:sSubPr>
                      <m:e>
                        <m:r>
                          <m:rPr>
                            <m:sty m:val="p"/>
                          </m:rPr>
                          <a:rPr lang="en-US" altLang="zh-CN" sz="2000" b="0" i="0" smtClean="0">
                            <a:solidFill>
                              <a:srgbClr val="0000FF"/>
                            </a:solidFill>
                            <a:latin typeface="Cambria Math" panose="02040503050406030204" pitchFamily="18" charset="0"/>
                            <a:cs typeface="Times New Roman" panose="02020603050405020304" pitchFamily="18" charset="0"/>
                          </a:rPr>
                          <m:t>a</m:t>
                        </m:r>
                      </m:e>
                      <m:sub>
                        <m:r>
                          <a:rPr lang="en-US" altLang="zh-CN" sz="2000" b="0" i="0" smtClean="0">
                            <a:solidFill>
                              <a:srgbClr val="0000FF"/>
                            </a:solidFill>
                            <a:latin typeface="Cambria Math" panose="02040503050406030204" pitchFamily="18" charset="0"/>
                            <a:cs typeface="Times New Roman" panose="02020603050405020304" pitchFamily="18" charset="0"/>
                          </a:rPr>
                          <m:t>2</m:t>
                        </m:r>
                      </m:sub>
                    </m:sSub>
                    <m:r>
                      <m:rPr>
                        <m:sty m:val="p"/>
                      </m:rPr>
                      <a:rPr lang="en-US" altLang="zh-CN" sz="2000" b="0" i="0" smtClean="0">
                        <a:solidFill>
                          <a:srgbClr val="0000FF"/>
                        </a:solidFill>
                        <a:latin typeface="Cambria Math" panose="02040503050406030204" pitchFamily="18" charset="0"/>
                        <a:cs typeface="Times New Roman" panose="02020603050405020304" pitchFamily="18" charset="0"/>
                      </a:rPr>
                      <m:t>Ir</m:t>
                    </m:r>
                    <m:sSub>
                      <m:sSubPr>
                        <m:ctrlPr>
                          <a:rPr lang="en-US" altLang="zh-CN" sz="2000" b="0" i="1" smtClean="0">
                            <a:solidFill>
                              <a:srgbClr val="0000FF"/>
                            </a:solidFill>
                            <a:latin typeface="Cambria Math" panose="02040503050406030204" pitchFamily="18" charset="0"/>
                            <a:cs typeface="Times New Roman" panose="02020603050405020304" pitchFamily="18" charset="0"/>
                          </a:rPr>
                        </m:ctrlPr>
                      </m:sSubPr>
                      <m:e>
                        <m:r>
                          <m:rPr>
                            <m:sty m:val="p"/>
                          </m:rPr>
                          <a:rPr lang="en-US" altLang="zh-CN" sz="2000" b="0" i="0" smtClean="0">
                            <a:solidFill>
                              <a:srgbClr val="0000FF"/>
                            </a:solidFill>
                            <a:latin typeface="Cambria Math" panose="02040503050406030204" pitchFamily="18" charset="0"/>
                            <a:cs typeface="Times New Roman" panose="02020603050405020304" pitchFamily="18" charset="0"/>
                          </a:rPr>
                          <m:t>O</m:t>
                        </m:r>
                      </m:e>
                      <m:sub>
                        <m:r>
                          <a:rPr lang="en-US" altLang="zh-CN" sz="2000" b="0" i="0" smtClean="0">
                            <a:solidFill>
                              <a:srgbClr val="0000FF"/>
                            </a:solidFill>
                            <a:latin typeface="Cambria Math" panose="02040503050406030204" pitchFamily="18" charset="0"/>
                            <a:cs typeface="Times New Roman" panose="02020603050405020304" pitchFamily="18" charset="0"/>
                          </a:rPr>
                          <m:t>3</m:t>
                        </m:r>
                      </m:sub>
                    </m:sSub>
                  </m:oMath>
                </a14:m>
                <a:r>
                  <a:rPr lang="en-US" altLang="zh-CN" sz="2000" dirty="0">
                    <a:latin typeface="Times New Roman" panose="02020603050405020304" pitchFamily="18" charset="0"/>
                    <a:cs typeface="Times New Roman" panose="02020603050405020304" pitchFamily="18" charset="0"/>
                  </a:rPr>
                  <a:t>, then in </a:t>
                </a:r>
                <a14:m>
                  <m:oMath xmlns:m="http://schemas.openxmlformats.org/officeDocument/2006/math">
                    <m:r>
                      <m:rPr>
                        <m:sty m:val="p"/>
                      </m:rPr>
                      <a:rPr lang="en-US" altLang="zh-CN" sz="2000" b="0" i="0" smtClean="0">
                        <a:solidFill>
                          <a:srgbClr val="0000FF"/>
                        </a:solidFill>
                        <a:latin typeface="Cambria Math" panose="02040503050406030204" pitchFamily="18" charset="0"/>
                        <a:cs typeface="Times New Roman" panose="02020603050405020304" pitchFamily="18" charset="0"/>
                      </a:rPr>
                      <m:t>L</m:t>
                    </m:r>
                    <m:sSub>
                      <m:sSubPr>
                        <m:ctrlPr>
                          <a:rPr lang="en-US" altLang="zh-CN" sz="2000" b="0" i="1" smtClean="0">
                            <a:solidFill>
                              <a:srgbClr val="0000FF"/>
                            </a:solidFill>
                            <a:latin typeface="Cambria Math" panose="02040503050406030204" pitchFamily="18" charset="0"/>
                            <a:cs typeface="Times New Roman" panose="02020603050405020304" pitchFamily="18" charset="0"/>
                          </a:rPr>
                        </m:ctrlPr>
                      </m:sSubPr>
                      <m:e>
                        <m:r>
                          <m:rPr>
                            <m:sty m:val="p"/>
                          </m:rPr>
                          <a:rPr lang="en-US" altLang="zh-CN" sz="2000" b="0" i="0" smtClean="0">
                            <a:solidFill>
                              <a:srgbClr val="0000FF"/>
                            </a:solidFill>
                            <a:latin typeface="Cambria Math" panose="02040503050406030204" pitchFamily="18" charset="0"/>
                            <a:cs typeface="Times New Roman" panose="02020603050405020304" pitchFamily="18" charset="0"/>
                          </a:rPr>
                          <m:t>i</m:t>
                        </m:r>
                      </m:e>
                      <m:sub>
                        <m:r>
                          <a:rPr lang="en-US" altLang="zh-CN" sz="2000" b="0" i="0" smtClean="0">
                            <a:solidFill>
                              <a:srgbClr val="0000FF"/>
                            </a:solidFill>
                            <a:latin typeface="Cambria Math" panose="02040503050406030204" pitchFamily="18" charset="0"/>
                            <a:cs typeface="Times New Roman" panose="02020603050405020304" pitchFamily="18" charset="0"/>
                          </a:rPr>
                          <m:t>2</m:t>
                        </m:r>
                      </m:sub>
                    </m:sSub>
                    <m:r>
                      <m:rPr>
                        <m:sty m:val="p"/>
                      </m:rPr>
                      <a:rPr lang="en-US" altLang="zh-CN" sz="2000" b="0" i="0" smtClean="0">
                        <a:solidFill>
                          <a:srgbClr val="0000FF"/>
                        </a:solidFill>
                        <a:latin typeface="Cambria Math" panose="02040503050406030204" pitchFamily="18" charset="0"/>
                        <a:cs typeface="Times New Roman" panose="02020603050405020304" pitchFamily="18" charset="0"/>
                      </a:rPr>
                      <m:t>Ir</m:t>
                    </m:r>
                    <m:sSub>
                      <m:sSubPr>
                        <m:ctrlPr>
                          <a:rPr lang="en-US" altLang="zh-CN" sz="2000" b="0" i="1" smtClean="0">
                            <a:solidFill>
                              <a:srgbClr val="0000FF"/>
                            </a:solidFill>
                            <a:latin typeface="Cambria Math" panose="02040503050406030204" pitchFamily="18" charset="0"/>
                            <a:cs typeface="Times New Roman" panose="02020603050405020304" pitchFamily="18" charset="0"/>
                          </a:rPr>
                        </m:ctrlPr>
                      </m:sSubPr>
                      <m:e>
                        <m:r>
                          <m:rPr>
                            <m:sty m:val="p"/>
                          </m:rPr>
                          <a:rPr lang="en-US" altLang="zh-CN" sz="2000" b="0" i="0" smtClean="0">
                            <a:solidFill>
                              <a:srgbClr val="0000FF"/>
                            </a:solidFill>
                            <a:latin typeface="Cambria Math" panose="02040503050406030204" pitchFamily="18" charset="0"/>
                            <a:cs typeface="Times New Roman" panose="02020603050405020304" pitchFamily="18" charset="0"/>
                          </a:rPr>
                          <m:t>O</m:t>
                        </m:r>
                      </m:e>
                      <m:sub>
                        <m:r>
                          <a:rPr lang="en-US" altLang="zh-CN" sz="2000" b="0" i="0" smtClean="0">
                            <a:solidFill>
                              <a:srgbClr val="0000FF"/>
                            </a:solidFill>
                            <a:latin typeface="Cambria Math" panose="02040503050406030204" pitchFamily="18" charset="0"/>
                            <a:cs typeface="Times New Roman" panose="02020603050405020304" pitchFamily="18" charset="0"/>
                          </a:rPr>
                          <m:t>3</m:t>
                        </m:r>
                      </m:sub>
                    </m:sSub>
                  </m:oMath>
                </a14:m>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 more recently in </a:t>
                </a:r>
                <a14:m>
                  <m:oMath xmlns:m="http://schemas.openxmlformats.org/officeDocument/2006/math">
                    <m:r>
                      <m:rPr>
                        <m:sty m:val="p"/>
                      </m:rPr>
                      <a:rPr lang="en-US" altLang="zh-CN" sz="2000">
                        <a:solidFill>
                          <a:srgbClr val="0000FF"/>
                        </a:solidFill>
                        <a:latin typeface="Cambria Math" panose="02040503050406030204" pitchFamily="18" charset="0"/>
                        <a:cs typeface="Times New Roman" panose="02020603050405020304" pitchFamily="18" charset="0"/>
                      </a:rPr>
                      <m:t>α</m:t>
                    </m:r>
                  </m:oMath>
                </a14:m>
                <a:r>
                  <a:rPr lang="en-US" altLang="zh-CN" sz="2000" dirty="0">
                    <a:solidFill>
                      <a:srgbClr val="0000FF"/>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sz="2000" b="0" i="0" smtClean="0">
                        <a:solidFill>
                          <a:srgbClr val="0000FF"/>
                        </a:solidFill>
                        <a:latin typeface="Cambria Math" panose="02040503050406030204" pitchFamily="18" charset="0"/>
                        <a:cs typeface="Times New Roman" panose="02020603050405020304" pitchFamily="18" charset="0"/>
                      </a:rPr>
                      <m:t>RuC</m:t>
                    </m:r>
                    <m:sSub>
                      <m:sSubPr>
                        <m:ctrlPr>
                          <a:rPr lang="en-US" altLang="zh-CN" sz="2000" b="0" i="1" smtClean="0">
                            <a:solidFill>
                              <a:srgbClr val="0000FF"/>
                            </a:solidFill>
                            <a:latin typeface="Cambria Math" panose="02040503050406030204" pitchFamily="18" charset="0"/>
                            <a:cs typeface="Times New Roman" panose="02020603050405020304" pitchFamily="18" charset="0"/>
                          </a:rPr>
                        </m:ctrlPr>
                      </m:sSubPr>
                      <m:e>
                        <m:r>
                          <m:rPr>
                            <m:sty m:val="p"/>
                          </m:rPr>
                          <a:rPr lang="en-US" altLang="zh-CN" sz="2000" b="0" i="0" smtClean="0">
                            <a:solidFill>
                              <a:srgbClr val="0000FF"/>
                            </a:solidFill>
                            <a:latin typeface="Cambria Math" panose="02040503050406030204" pitchFamily="18" charset="0"/>
                            <a:cs typeface="Times New Roman" panose="02020603050405020304" pitchFamily="18" charset="0"/>
                          </a:rPr>
                          <m:t>l</m:t>
                        </m:r>
                      </m:e>
                      <m:sub>
                        <m:r>
                          <a:rPr lang="en-US" altLang="zh-CN" sz="2000" b="0" i="0" smtClean="0">
                            <a:solidFill>
                              <a:srgbClr val="0000FF"/>
                            </a:solidFill>
                            <a:latin typeface="Cambria Math" panose="02040503050406030204" pitchFamily="18" charset="0"/>
                            <a:cs typeface="Times New Roman" panose="02020603050405020304" pitchFamily="18" charset="0"/>
                          </a:rPr>
                          <m:t>3</m:t>
                        </m:r>
                      </m:sub>
                    </m:sSub>
                  </m:oMath>
                </a14:m>
                <a:r>
                  <a:rPr lang="en-US" altLang="zh-CN" sz="2000" dirty="0">
                    <a:latin typeface="Times New Roman" panose="02020603050405020304" pitchFamily="18" charset="0"/>
                    <a:cs typeface="Times New Roman" panose="02020603050405020304" pitchFamily="18" charset="0"/>
                  </a:rPr>
                  <a:t>:</a:t>
                </a:r>
              </a:p>
              <a:p>
                <a:pPr>
                  <a:lnSpc>
                    <a:spcPct val="125000"/>
                  </a:lnSpc>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𝐽</m:t>
                      </m:r>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𝑖𝑗</m:t>
                          </m:r>
                          <m:r>
                            <a:rPr lang="en-US" altLang="zh-CN" sz="2000" b="0" i="1" smtClean="0">
                              <a:latin typeface="Cambria Math" panose="02040503050406030204" pitchFamily="18" charset="0"/>
                              <a:cs typeface="Times New Roman" panose="02020603050405020304" pitchFamily="18" charset="0"/>
                            </a:rPr>
                            <m:t>⟩</m:t>
                          </m:r>
                        </m: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𝑺</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𝑺</m:t>
                              </m:r>
                            </m:e>
                            <m:sub>
                              <m:r>
                                <a:rPr lang="en-US" altLang="zh-CN" sz="2000" b="0" i="1" smtClean="0">
                                  <a:latin typeface="Cambria Math" panose="02040503050406030204" pitchFamily="18" charset="0"/>
                                  <a:cs typeface="Times New Roman" panose="02020603050405020304" pitchFamily="18" charset="0"/>
                                </a:rPr>
                                <m:t>𝑗</m:t>
                              </m:r>
                            </m:sub>
                          </m:sSub>
                        </m:e>
                      </m:nary>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𝐾</m:t>
                      </m:r>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𝑖𝑗</m:t>
                          </m:r>
                          <m:r>
                            <a:rPr lang="en-US" altLang="zh-CN" sz="2000" b="0" i="1" smtClean="0">
                              <a:latin typeface="Cambria Math" panose="02040503050406030204" pitchFamily="18" charset="0"/>
                              <a:cs typeface="Times New Roman" panose="02020603050405020304" pitchFamily="18" charset="0"/>
                            </a:rPr>
                            <m:t>⟩</m:t>
                          </m:r>
                        </m:sub>
                        <m:sup/>
                        <m:e>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𝑆</m:t>
                              </m:r>
                            </m:e>
                            <m:sub>
                              <m:r>
                                <a:rPr lang="en-US" altLang="zh-CN" sz="2000" b="0" i="1" smtClean="0">
                                  <a:latin typeface="Cambria Math" panose="02040503050406030204" pitchFamily="18" charset="0"/>
                                  <a:cs typeface="Times New Roman" panose="02020603050405020304" pitchFamily="18" charset="0"/>
                                </a:rPr>
                                <m:t>𝑖</m:t>
                              </m:r>
                            </m:sub>
                            <m:sup>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𝛾</m:t>
                                  </m:r>
                                </m:e>
                                <m:sub>
                                  <m:r>
                                    <a:rPr lang="en-US" altLang="zh-CN" sz="2000" b="0" i="1" smtClean="0">
                                      <a:latin typeface="Cambria Math" panose="02040503050406030204" pitchFamily="18" charset="0"/>
                                      <a:cs typeface="Times New Roman" panose="02020603050405020304" pitchFamily="18" charset="0"/>
                                    </a:rPr>
                                    <m:t>𝑖𝑗</m:t>
                                  </m:r>
                                </m:sub>
                              </m:sSub>
                            </m:sup>
                          </m:sSubSup>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𝑆</m:t>
                              </m:r>
                            </m:e>
                            <m:sub>
                              <m:r>
                                <a:rPr lang="en-US" altLang="zh-CN" sz="2000" b="0" i="1" smtClean="0">
                                  <a:latin typeface="Cambria Math" panose="02040503050406030204" pitchFamily="18" charset="0"/>
                                  <a:cs typeface="Times New Roman" panose="02020603050405020304" pitchFamily="18" charset="0"/>
                                </a:rPr>
                                <m:t>𝑗</m:t>
                              </m:r>
                            </m:sub>
                            <m:sup>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𝛾</m:t>
                                  </m:r>
                                </m:e>
                                <m:sub>
                                  <m:r>
                                    <a:rPr lang="en-US" altLang="zh-CN" sz="2000" b="0" i="1" smtClean="0">
                                      <a:latin typeface="Cambria Math" panose="02040503050406030204" pitchFamily="18" charset="0"/>
                                      <a:cs typeface="Times New Roman" panose="02020603050405020304" pitchFamily="18" charset="0"/>
                                    </a:rPr>
                                    <m:t>𝑖𝑗</m:t>
                                  </m:r>
                                </m:sub>
                              </m:sSub>
                            </m:sup>
                          </m:sSubSup>
                        </m:e>
                      </m:nary>
                    </m:oMath>
                  </m:oMathPara>
                </a14:m>
                <a:endParaRPr lang="en-US" altLang="zh-CN" sz="2000" b="0" i="1" dirty="0">
                  <a:latin typeface="Cambria Math" panose="02040503050406030204" pitchFamily="18" charset="0"/>
                  <a:cs typeface="Times New Roman" panose="02020603050405020304" pitchFamily="18" charset="0"/>
                </a:endParaRPr>
              </a:p>
              <a:p>
                <a:pPr>
                  <a:lnSpc>
                    <a:spcPct val="125000"/>
                  </a:lnSpc>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𝐽</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func>
                        <m:funcPr>
                          <m:ctrlPr>
                            <a:rPr lang="en-US" altLang="zh-CN" sz="2000" b="0" i="1" smtClean="0">
                              <a:latin typeface="Cambria Math" panose="02040503050406030204" pitchFamily="18"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cos</m:t>
                          </m:r>
                        </m:fName>
                        <m:e>
                          <m:r>
                            <a:rPr lang="en-US" altLang="zh-CN" sz="2000" b="0" i="1" smtClean="0">
                              <a:latin typeface="Cambria Math" panose="02040503050406030204" pitchFamily="18" charset="0"/>
                              <a:cs typeface="Times New Roman" panose="02020603050405020304" pitchFamily="18" charset="0"/>
                            </a:rPr>
                            <m:t>𝜑</m:t>
                          </m:r>
                        </m:e>
                      </m:func>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𝐾</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func>
                        <m:funcPr>
                          <m:ctrlPr>
                            <a:rPr lang="en-US" altLang="zh-CN" sz="2000" b="0" i="1" smtClean="0">
                              <a:latin typeface="Cambria Math" panose="02040503050406030204" pitchFamily="18" charset="0"/>
                              <a:cs typeface="Times New Roman" panose="02020603050405020304" pitchFamily="18" charset="0"/>
                            </a:rPr>
                          </m:ctrlPr>
                        </m:funcPr>
                        <m:fName>
                          <m:r>
                            <m:rPr>
                              <m:sty m:val="p"/>
                            </m:rPr>
                            <a:rPr lang="en-US" altLang="zh-CN" sz="2000" b="0" i="0" smtClean="0">
                              <a:latin typeface="Cambria Math" panose="02040503050406030204" pitchFamily="18" charset="0"/>
                              <a:cs typeface="Times New Roman" panose="02020603050405020304" pitchFamily="18" charset="0"/>
                            </a:rPr>
                            <m:t>sin</m:t>
                          </m:r>
                        </m:fName>
                        <m:e>
                          <m:r>
                            <a:rPr lang="en-US" altLang="zh-CN" sz="2000" b="0" i="1" smtClean="0">
                              <a:latin typeface="Cambria Math" panose="02040503050406030204" pitchFamily="18" charset="0"/>
                              <a:cs typeface="Times New Roman" panose="02020603050405020304" pitchFamily="18" charset="0"/>
                            </a:rPr>
                            <m:t>𝜑</m:t>
                          </m:r>
                        </m:e>
                      </m:func>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ad>
                        <m:radPr>
                          <m:degHide m:val="on"/>
                          <m:ctrlPr>
                            <a:rPr lang="en-US" altLang="zh-CN" sz="2000" b="0" i="1" smtClean="0">
                              <a:latin typeface="Cambria Math" panose="02040503050406030204" pitchFamily="18" charset="0"/>
                              <a:cs typeface="Times New Roman" panose="02020603050405020304" pitchFamily="18" charset="0"/>
                            </a:rPr>
                          </m:ctrlPr>
                        </m:radPr>
                        <m:deg/>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𝐽</m:t>
                              </m:r>
                            </m:e>
                            <m:sup>
                              <m:r>
                                <a:rPr lang="en-US" altLang="zh-CN" sz="2000" b="0" i="1" smtClean="0">
                                  <a:latin typeface="Cambria Math" panose="02040503050406030204" pitchFamily="18" charset="0"/>
                                  <a:cs typeface="Times New Roman" panose="02020603050405020304" pitchFamily="18" charset="0"/>
                                </a:rPr>
                                <m:t>2</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𝐾</m:t>
                              </m:r>
                            </m:e>
                            <m:sup>
                              <m:r>
                                <a:rPr lang="en-US" altLang="zh-CN" sz="2000" b="0" i="1" smtClean="0">
                                  <a:latin typeface="Cambria Math" panose="02040503050406030204" pitchFamily="18" charset="0"/>
                                  <a:cs typeface="Times New Roman" panose="02020603050405020304" pitchFamily="18" charset="0"/>
                                </a:rPr>
                                <m:t>2</m:t>
                              </m:r>
                            </m:sup>
                          </m:sSup>
                        </m:e>
                      </m:rad>
                      <m:r>
                        <a:rPr lang="en-US" altLang="zh-CN" sz="2000" b="0" i="1" smtClean="0">
                          <a:latin typeface="Cambria Math" panose="02040503050406030204" pitchFamily="18" charset="0"/>
                          <a:cs typeface="Times New Roman" panose="02020603050405020304" pitchFamily="18" charset="0"/>
                        </a:rPr>
                        <m:t>=1</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97CB653B-068D-4B9F-AE44-C1A9C6262FD9}"/>
                  </a:ext>
                </a:extLst>
              </p:cNvPr>
              <p:cNvSpPr txBox="1">
                <a:spLocks noRot="1" noChangeAspect="1" noMove="1" noResize="1" noEditPoints="1" noAdjustHandles="1" noChangeArrowheads="1" noChangeShapeType="1" noTextEdit="1"/>
              </p:cNvSpPr>
              <p:nvPr/>
            </p:nvSpPr>
            <p:spPr>
              <a:xfrm>
                <a:off x="400966" y="794037"/>
                <a:ext cx="6418123" cy="3617080"/>
              </a:xfrm>
              <a:prstGeom prst="rect">
                <a:avLst/>
              </a:prstGeom>
              <a:blipFill>
                <a:blip r:embed="rId3"/>
                <a:stretch>
                  <a:fillRect l="-1614" t="-168" r="-161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CC909EA-3E8C-450D-8286-90DACB1BD0C8}"/>
              </a:ext>
            </a:extLst>
          </p:cNvPr>
          <p:cNvPicPr>
            <a:picLocks noChangeAspect="1"/>
          </p:cNvPicPr>
          <p:nvPr/>
        </p:nvPicPr>
        <p:blipFill>
          <a:blip r:embed="rId4"/>
          <a:stretch>
            <a:fillRect/>
          </a:stretch>
        </p:blipFill>
        <p:spPr>
          <a:xfrm>
            <a:off x="6764884" y="794037"/>
            <a:ext cx="5026150" cy="3240000"/>
          </a:xfrm>
          <a:prstGeom prst="rect">
            <a:avLst/>
          </a:prstGeom>
        </p:spPr>
      </p:pic>
      <p:sp>
        <p:nvSpPr>
          <p:cNvPr id="7" name="文本框 6">
            <a:extLst>
              <a:ext uri="{FF2B5EF4-FFF2-40B4-BE49-F238E27FC236}">
                <a16:creationId xmlns:a16="http://schemas.microsoft.com/office/drawing/2014/main" id="{8BD80EFE-18FD-43A7-9F57-207E3936F279}"/>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err="1">
                <a:latin typeface="Times New Roman" panose="02020603050405020304" pitchFamily="18" charset="0"/>
                <a:cs typeface="Times New Roman" panose="02020603050405020304" pitchFamily="18" charset="0"/>
              </a:rPr>
              <a:t>Kitaev</a:t>
            </a:r>
            <a:r>
              <a:rPr lang="en-US" altLang="zh-CN" sz="2800" dirty="0">
                <a:latin typeface="Times New Roman" panose="02020603050405020304" pitchFamily="18" charset="0"/>
                <a:cs typeface="Times New Roman" panose="02020603050405020304" pitchFamily="18" charset="0"/>
              </a:rPr>
              <a:t> Heisenberg model</a:t>
            </a:r>
            <a:endParaRPr lang="zh-CN" altLang="en-US" sz="280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48D4D16E-80B5-47E3-85B6-07B2B1FB0E75}"/>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B69DA45-5357-49E8-80D0-4F9035FA197D}"/>
              </a:ext>
            </a:extLst>
          </p:cNvPr>
          <p:cNvPicPr>
            <a:picLocks noChangeAspect="1"/>
          </p:cNvPicPr>
          <p:nvPr/>
        </p:nvPicPr>
        <p:blipFill rotWithShape="1">
          <a:blip r:embed="rId5">
            <a:extLst>
              <a:ext uri="{28A0092B-C50C-407E-A947-70E740481C1C}">
                <a14:useLocalDpi xmlns:a14="http://schemas.microsoft.com/office/drawing/2010/main" val="0"/>
              </a:ext>
            </a:extLst>
          </a:blip>
          <a:srcRect l="3170" t="5051" r="21463" b="4465"/>
          <a:stretch/>
        </p:blipFill>
        <p:spPr>
          <a:xfrm>
            <a:off x="5014380" y="4411117"/>
            <a:ext cx="6932228" cy="2135126"/>
          </a:xfrm>
          <a:prstGeom prst="rect">
            <a:avLst/>
          </a:prstGeom>
        </p:spPr>
      </p:pic>
      <p:sp>
        <p:nvSpPr>
          <p:cNvPr id="13" name="文本框 12">
            <a:extLst>
              <a:ext uri="{FF2B5EF4-FFF2-40B4-BE49-F238E27FC236}">
                <a16:creationId xmlns:a16="http://schemas.microsoft.com/office/drawing/2014/main" id="{F150DF25-BD8F-4F51-8888-B3B8CBF034A7}"/>
              </a:ext>
            </a:extLst>
          </p:cNvPr>
          <p:cNvSpPr txBox="1"/>
          <p:nvPr/>
        </p:nvSpPr>
        <p:spPr>
          <a:xfrm>
            <a:off x="400966" y="4570739"/>
            <a:ext cx="4180461" cy="1815882"/>
          </a:xfrm>
          <a:prstGeom prst="rect">
            <a:avLst/>
          </a:prstGeom>
          <a:noFill/>
        </p:spPr>
        <p:txBody>
          <a:bodyPr wrap="square" rtlCol="0">
            <a:spAutoFit/>
          </a:bodyPr>
          <a:lstStyle/>
          <a:p>
            <a:pPr marL="342900" indent="-342900">
              <a:buFont typeface="+mj-lt"/>
              <a:buAutoNum type="arabicPeriod"/>
            </a:pPr>
            <a:r>
              <a:rPr lang="en-US" altLang="zh-CN" sz="1400" dirty="0">
                <a:solidFill>
                  <a:srgbClr val="0000FF"/>
                </a:solidFill>
                <a:latin typeface="Times New Roman" panose="02020603050405020304" pitchFamily="18" charset="0"/>
                <a:cs typeface="Times New Roman" panose="02020603050405020304" pitchFamily="18" charset="0"/>
              </a:rPr>
              <a:t>G. </a:t>
            </a:r>
            <a:r>
              <a:rPr lang="en-US" altLang="zh-CN" sz="1400" dirty="0" err="1">
                <a:solidFill>
                  <a:srgbClr val="0000FF"/>
                </a:solidFill>
                <a:latin typeface="Times New Roman" panose="02020603050405020304" pitchFamily="18" charset="0"/>
                <a:cs typeface="Times New Roman" panose="02020603050405020304" pitchFamily="18" charset="0"/>
              </a:rPr>
              <a:t>Khaliullin</a:t>
            </a:r>
            <a:r>
              <a:rPr lang="en-US" altLang="zh-CN" sz="1400" dirty="0">
                <a:solidFill>
                  <a:srgbClr val="0000FF"/>
                </a:solidFill>
                <a:latin typeface="Times New Roman" panose="02020603050405020304" pitchFamily="18" charset="0"/>
                <a:cs typeface="Times New Roman" panose="02020603050405020304" pitchFamily="18" charset="0"/>
              </a:rPr>
              <a:t>, Progress of Theoretical Physics Supplement, 160:155-202, 2005</a:t>
            </a:r>
          </a:p>
          <a:p>
            <a:pPr marL="342900" indent="-342900">
              <a:buFont typeface="+mj-lt"/>
              <a:buAutoNum type="arabicPeriod"/>
            </a:pPr>
            <a:r>
              <a:rPr lang="en-US" altLang="zh-CN" sz="1400" dirty="0">
                <a:solidFill>
                  <a:srgbClr val="0000FF"/>
                </a:solidFill>
                <a:latin typeface="Times New Roman" panose="02020603050405020304" pitchFamily="18" charset="0"/>
                <a:cs typeface="Times New Roman" panose="02020603050405020304" pitchFamily="18" charset="0"/>
              </a:rPr>
              <a:t>G. </a:t>
            </a:r>
            <a:r>
              <a:rPr lang="en-US" altLang="zh-CN" sz="1400" dirty="0" err="1">
                <a:solidFill>
                  <a:srgbClr val="0000FF"/>
                </a:solidFill>
                <a:latin typeface="Times New Roman" panose="02020603050405020304" pitchFamily="18" charset="0"/>
                <a:cs typeface="Times New Roman" panose="02020603050405020304" pitchFamily="18" charset="0"/>
              </a:rPr>
              <a:t>Jackeli</a:t>
            </a:r>
            <a:r>
              <a:rPr lang="en-US" altLang="zh-CN" sz="1400" dirty="0">
                <a:solidFill>
                  <a:srgbClr val="0000FF"/>
                </a:solidFill>
                <a:latin typeface="Times New Roman" panose="02020603050405020304" pitchFamily="18" charset="0"/>
                <a:cs typeface="Times New Roman" panose="02020603050405020304" pitchFamily="18" charset="0"/>
              </a:rPr>
              <a:t> and G. </a:t>
            </a:r>
            <a:r>
              <a:rPr lang="en-US" altLang="zh-CN" sz="1400" dirty="0" err="1">
                <a:solidFill>
                  <a:srgbClr val="0000FF"/>
                </a:solidFill>
                <a:latin typeface="Times New Roman" panose="02020603050405020304" pitchFamily="18" charset="0"/>
                <a:cs typeface="Times New Roman" panose="02020603050405020304" pitchFamily="18" charset="0"/>
              </a:rPr>
              <a:t>Khaliullin</a:t>
            </a:r>
            <a:r>
              <a:rPr lang="en-US" altLang="zh-CN" sz="1400" dirty="0">
                <a:solidFill>
                  <a:srgbClr val="0000FF"/>
                </a:solidFill>
                <a:latin typeface="Times New Roman" panose="02020603050405020304" pitchFamily="18" charset="0"/>
                <a:cs typeface="Times New Roman" panose="02020603050405020304" pitchFamily="18" charset="0"/>
              </a:rPr>
              <a:t>, Phys. Rev. Lett. </a:t>
            </a:r>
            <a:r>
              <a:rPr lang="en-US" altLang="zh-CN" sz="1400" b="1" dirty="0">
                <a:solidFill>
                  <a:srgbClr val="0000FF"/>
                </a:solidFill>
                <a:latin typeface="Times New Roman" panose="02020603050405020304" pitchFamily="18" charset="0"/>
                <a:cs typeface="Times New Roman" panose="02020603050405020304" pitchFamily="18" charset="0"/>
              </a:rPr>
              <a:t>102</a:t>
            </a:r>
            <a:r>
              <a:rPr lang="en-US" altLang="zh-CN" sz="1400" dirty="0">
                <a:solidFill>
                  <a:srgbClr val="0000FF"/>
                </a:solidFill>
                <a:latin typeface="Times New Roman" panose="02020603050405020304" pitchFamily="18" charset="0"/>
                <a:cs typeface="Times New Roman" panose="02020603050405020304" pitchFamily="18" charset="0"/>
              </a:rPr>
              <a:t>, 017205(2009) </a:t>
            </a:r>
          </a:p>
          <a:p>
            <a:pPr marL="342900" indent="-342900">
              <a:buFont typeface="+mj-lt"/>
              <a:buAutoNum type="arabicPeriod"/>
            </a:pPr>
            <a:r>
              <a:rPr lang="en-US" altLang="zh-CN" sz="1400" dirty="0">
                <a:solidFill>
                  <a:srgbClr val="0000FF"/>
                </a:solidFill>
                <a:latin typeface="Times New Roman" panose="02020603050405020304" pitchFamily="18" charset="0"/>
                <a:cs typeface="Times New Roman" panose="02020603050405020304" pitchFamily="18" charset="0"/>
              </a:rPr>
              <a:t>J. </a:t>
            </a:r>
            <a:r>
              <a:rPr lang="en-US" altLang="zh-CN" sz="1400" dirty="0" err="1">
                <a:solidFill>
                  <a:srgbClr val="0000FF"/>
                </a:solidFill>
                <a:latin typeface="Times New Roman" panose="02020603050405020304" pitchFamily="18" charset="0"/>
                <a:cs typeface="Times New Roman" panose="02020603050405020304" pitchFamily="18" charset="0"/>
              </a:rPr>
              <a:t>Chaloupka</a:t>
            </a:r>
            <a:r>
              <a:rPr lang="en-US" altLang="zh-CN" sz="1400" dirty="0">
                <a:solidFill>
                  <a:srgbClr val="0000FF"/>
                </a:solidFill>
                <a:latin typeface="Times New Roman" panose="02020603050405020304" pitchFamily="18" charset="0"/>
                <a:cs typeface="Times New Roman" panose="02020603050405020304" pitchFamily="18" charset="0"/>
              </a:rPr>
              <a:t>, G. </a:t>
            </a:r>
            <a:r>
              <a:rPr lang="en-US" altLang="zh-CN" sz="1400" dirty="0" err="1">
                <a:solidFill>
                  <a:srgbClr val="0000FF"/>
                </a:solidFill>
                <a:latin typeface="Times New Roman" panose="02020603050405020304" pitchFamily="18" charset="0"/>
                <a:cs typeface="Times New Roman" panose="02020603050405020304" pitchFamily="18" charset="0"/>
              </a:rPr>
              <a:t>Jackeli</a:t>
            </a:r>
            <a:r>
              <a:rPr lang="en-US" altLang="zh-CN" sz="1400" dirty="0">
                <a:solidFill>
                  <a:srgbClr val="0000FF"/>
                </a:solidFill>
                <a:latin typeface="Times New Roman" panose="02020603050405020304" pitchFamily="18" charset="0"/>
                <a:cs typeface="Times New Roman" panose="02020603050405020304" pitchFamily="18" charset="0"/>
              </a:rPr>
              <a:t> and G. </a:t>
            </a:r>
            <a:r>
              <a:rPr lang="en-US" altLang="zh-CN" sz="1400" dirty="0" err="1">
                <a:solidFill>
                  <a:srgbClr val="0000FF"/>
                </a:solidFill>
                <a:latin typeface="Times New Roman" panose="02020603050405020304" pitchFamily="18" charset="0"/>
                <a:cs typeface="Times New Roman" panose="02020603050405020304" pitchFamily="18" charset="0"/>
              </a:rPr>
              <a:t>Khaliullin</a:t>
            </a:r>
            <a:r>
              <a:rPr lang="en-US" altLang="zh-CN" sz="1400" dirty="0">
                <a:solidFill>
                  <a:srgbClr val="0000FF"/>
                </a:solidFill>
                <a:latin typeface="Times New Roman" panose="02020603050405020304" pitchFamily="18" charset="0"/>
                <a:cs typeface="Times New Roman" panose="02020603050405020304" pitchFamily="18" charset="0"/>
              </a:rPr>
              <a:t>, Phys. Rev. Lett. </a:t>
            </a:r>
            <a:r>
              <a:rPr lang="en-US" altLang="zh-CN" sz="1400" b="1" dirty="0">
                <a:solidFill>
                  <a:srgbClr val="0000FF"/>
                </a:solidFill>
                <a:latin typeface="Times New Roman" panose="02020603050405020304" pitchFamily="18" charset="0"/>
                <a:cs typeface="Times New Roman" panose="02020603050405020304" pitchFamily="18" charset="0"/>
              </a:rPr>
              <a:t>105</a:t>
            </a:r>
            <a:r>
              <a:rPr lang="en-US" altLang="zh-CN" sz="1400" dirty="0">
                <a:solidFill>
                  <a:srgbClr val="0000FF"/>
                </a:solidFill>
                <a:latin typeface="Times New Roman" panose="02020603050405020304" pitchFamily="18" charset="0"/>
                <a:cs typeface="Times New Roman" panose="02020603050405020304" pitchFamily="18" charset="0"/>
              </a:rPr>
              <a:t>, 027204(2010) </a:t>
            </a:r>
          </a:p>
          <a:p>
            <a:pPr marL="342900" indent="-342900">
              <a:buFont typeface="+mj-lt"/>
              <a:buAutoNum type="arabicPeriod"/>
            </a:pPr>
            <a:r>
              <a:rPr lang="en-US" altLang="zh-CN" sz="1400" dirty="0">
                <a:solidFill>
                  <a:srgbClr val="0000FF"/>
                </a:solidFill>
                <a:latin typeface="Times New Roman" panose="02020603050405020304" pitchFamily="18" charset="0"/>
                <a:cs typeface="Times New Roman" panose="02020603050405020304" pitchFamily="18" charset="0"/>
              </a:rPr>
              <a:t>J. </a:t>
            </a:r>
            <a:r>
              <a:rPr lang="en-US" altLang="zh-CN" sz="1400" dirty="0" err="1">
                <a:solidFill>
                  <a:srgbClr val="0000FF"/>
                </a:solidFill>
                <a:latin typeface="Times New Roman" panose="02020603050405020304" pitchFamily="18" charset="0"/>
                <a:cs typeface="Times New Roman" panose="02020603050405020304" pitchFamily="18" charset="0"/>
              </a:rPr>
              <a:t>Chaloupka</a:t>
            </a:r>
            <a:r>
              <a:rPr lang="en-US" altLang="zh-CN" sz="1400" dirty="0">
                <a:solidFill>
                  <a:srgbClr val="0000FF"/>
                </a:solidFill>
                <a:latin typeface="Times New Roman" panose="02020603050405020304" pitchFamily="18" charset="0"/>
                <a:cs typeface="Times New Roman" panose="02020603050405020304" pitchFamily="18" charset="0"/>
              </a:rPr>
              <a:t>, G. </a:t>
            </a:r>
            <a:r>
              <a:rPr lang="en-US" altLang="zh-CN" sz="1400" dirty="0" err="1">
                <a:solidFill>
                  <a:srgbClr val="0000FF"/>
                </a:solidFill>
                <a:latin typeface="Times New Roman" panose="02020603050405020304" pitchFamily="18" charset="0"/>
                <a:cs typeface="Times New Roman" panose="02020603050405020304" pitchFamily="18" charset="0"/>
              </a:rPr>
              <a:t>Jackeli</a:t>
            </a:r>
            <a:r>
              <a:rPr lang="en-US" altLang="zh-CN" sz="1400" dirty="0">
                <a:solidFill>
                  <a:srgbClr val="0000FF"/>
                </a:solidFill>
                <a:latin typeface="Times New Roman" panose="02020603050405020304" pitchFamily="18" charset="0"/>
                <a:cs typeface="Times New Roman" panose="02020603050405020304" pitchFamily="18" charset="0"/>
              </a:rPr>
              <a:t> and G. </a:t>
            </a:r>
            <a:r>
              <a:rPr lang="en-US" altLang="zh-CN" sz="1400" dirty="0" err="1">
                <a:solidFill>
                  <a:srgbClr val="0000FF"/>
                </a:solidFill>
                <a:latin typeface="Times New Roman" panose="02020603050405020304" pitchFamily="18" charset="0"/>
                <a:cs typeface="Times New Roman" panose="02020603050405020304" pitchFamily="18" charset="0"/>
              </a:rPr>
              <a:t>Khaliullin</a:t>
            </a:r>
            <a:r>
              <a:rPr lang="en-US" altLang="zh-CN" sz="1400" dirty="0">
                <a:solidFill>
                  <a:srgbClr val="0000FF"/>
                </a:solidFill>
                <a:latin typeface="Times New Roman" panose="02020603050405020304" pitchFamily="18" charset="0"/>
                <a:cs typeface="Times New Roman" panose="02020603050405020304" pitchFamily="18" charset="0"/>
              </a:rPr>
              <a:t>, Phys. Rev. Lett. </a:t>
            </a:r>
            <a:r>
              <a:rPr lang="en-US" altLang="zh-CN" sz="1400" b="1" dirty="0">
                <a:solidFill>
                  <a:srgbClr val="0000FF"/>
                </a:solidFill>
                <a:latin typeface="Times New Roman" panose="02020603050405020304" pitchFamily="18" charset="0"/>
                <a:cs typeface="Times New Roman" panose="02020603050405020304" pitchFamily="18" charset="0"/>
              </a:rPr>
              <a:t>110</a:t>
            </a:r>
            <a:r>
              <a:rPr lang="en-US" altLang="zh-CN" sz="1400" dirty="0">
                <a:solidFill>
                  <a:srgbClr val="0000FF"/>
                </a:solidFill>
                <a:latin typeface="Times New Roman" panose="02020603050405020304" pitchFamily="18" charset="0"/>
                <a:cs typeface="Times New Roman" panose="02020603050405020304" pitchFamily="18" charset="0"/>
              </a:rPr>
              <a:t>, 097204(2013) </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2942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1AFCE40-796F-410C-971F-63177BCF998B}"/>
                  </a:ext>
                </a:extLst>
              </p:cNvPr>
              <p:cNvSpPr txBox="1"/>
              <p:nvPr/>
            </p:nvSpPr>
            <p:spPr>
              <a:xfrm>
                <a:off x="4191" y="222548"/>
                <a:ext cx="12189600" cy="523220"/>
              </a:xfrm>
              <a:prstGeom prst="rect">
                <a:avLst/>
              </a:prstGeom>
              <a:noFill/>
            </p:spPr>
            <p:txBody>
              <a:bodyPr wrap="square" rtlCol="0">
                <a:spAutoFit/>
              </a:bodyPr>
              <a:lstStyle/>
              <a:p>
                <a:pPr algn="ct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𝐽</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𝐾</m:t>
                    </m:r>
                    <m:r>
                      <a:rPr lang="en-US" altLang="zh-CN" sz="2800" b="0" i="1"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Γ</m:t>
                    </m:r>
                  </m:oMath>
                </a14:m>
                <a:r>
                  <a:rPr lang="en-US" altLang="zh-CN" sz="2800" dirty="0">
                    <a:latin typeface="Times New Roman" panose="02020603050405020304" pitchFamily="18" charset="0"/>
                    <a:cs typeface="Times New Roman" panose="02020603050405020304" pitchFamily="18" charset="0"/>
                  </a:rPr>
                  <a:t> model</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71AFCE40-796F-410C-971F-63177BCF998B}"/>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3"/>
                <a:stretch>
                  <a:fillRect t="-12941"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EEE222-E633-4228-B3D0-5785AA570335}"/>
                  </a:ext>
                </a:extLst>
              </p:cNvPr>
              <p:cNvSpPr txBox="1"/>
              <p:nvPr/>
            </p:nvSpPr>
            <p:spPr>
              <a:xfrm>
                <a:off x="519234" y="790864"/>
                <a:ext cx="6517875" cy="108952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𝑖𝑗</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𝛾</m:t>
                          </m:r>
                        </m:sub>
                        <m:sup/>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𝐽</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𝛾</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𝛾</m:t>
                                  </m:r>
                                </m:sup>
                              </m:sSubSup>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Γ</m:t>
                              </m:r>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𝛼</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𝛽</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𝛽</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𝛼</m:t>
                                      </m:r>
                                    </m:sup>
                                  </m:sSubSup>
                                </m:e>
                              </m:d>
                            </m:e>
                          </m:d>
                        </m:e>
                      </m:nary>
                    </m:oMath>
                  </m:oMathPara>
                </a14:m>
                <a:endParaRPr lang="en-US" altLang="zh-CN"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𝜙</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𝜙</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𝜃</m:t>
                        </m:r>
                      </m:e>
                    </m:func>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𝐽</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𝐾</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Γ</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23EEE222-E633-4228-B3D0-5785AA570335}"/>
                  </a:ext>
                </a:extLst>
              </p:cNvPr>
              <p:cNvSpPr txBox="1">
                <a:spLocks noRot="1" noChangeAspect="1" noMove="1" noResize="1" noEditPoints="1" noAdjustHandles="1" noChangeArrowheads="1" noChangeShapeType="1" noTextEdit="1"/>
              </p:cNvSpPr>
              <p:nvPr/>
            </p:nvSpPr>
            <p:spPr>
              <a:xfrm>
                <a:off x="519234" y="790864"/>
                <a:ext cx="6517875" cy="1089529"/>
              </a:xfrm>
              <a:prstGeom prst="rect">
                <a:avLst/>
              </a:prstGeom>
              <a:blipFill>
                <a:blip r:embed="rId4"/>
                <a:stretch>
                  <a:fillRect l="-1684" r="-468" b="-1348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3E686D5A-4305-4A74-A619-5581703B4FCA}"/>
              </a:ext>
            </a:extLst>
          </p:cNvPr>
          <p:cNvGrpSpPr/>
          <p:nvPr/>
        </p:nvGrpSpPr>
        <p:grpSpPr>
          <a:xfrm>
            <a:off x="255121" y="2353171"/>
            <a:ext cx="8173631" cy="4320000"/>
            <a:chOff x="772180" y="2538000"/>
            <a:chExt cx="8173631" cy="4320000"/>
          </a:xfrm>
        </p:grpSpPr>
        <p:pic>
          <p:nvPicPr>
            <p:cNvPr id="6" name="图片 5">
              <a:extLst>
                <a:ext uri="{FF2B5EF4-FFF2-40B4-BE49-F238E27FC236}">
                  <a16:creationId xmlns:a16="http://schemas.microsoft.com/office/drawing/2014/main" id="{F975D4D9-59F6-436A-9160-7A94C0227D21}"/>
                </a:ext>
              </a:extLst>
            </p:cNvPr>
            <p:cNvPicPr>
              <a:picLocks noChangeAspect="1"/>
            </p:cNvPicPr>
            <p:nvPr/>
          </p:nvPicPr>
          <p:blipFill rotWithShape="1">
            <a:blip r:embed="rId5"/>
            <a:srcRect l="7831" t="4171" r="2250" b="867"/>
            <a:stretch/>
          </p:blipFill>
          <p:spPr>
            <a:xfrm>
              <a:off x="772180" y="2538000"/>
              <a:ext cx="4101274" cy="4320000"/>
            </a:xfrm>
            <a:prstGeom prst="rect">
              <a:avLst/>
            </a:prstGeom>
          </p:spPr>
        </p:pic>
        <p:pic>
          <p:nvPicPr>
            <p:cNvPr id="7" name="图片 6">
              <a:extLst>
                <a:ext uri="{FF2B5EF4-FFF2-40B4-BE49-F238E27FC236}">
                  <a16:creationId xmlns:a16="http://schemas.microsoft.com/office/drawing/2014/main" id="{E4DBCDEC-06FC-412B-98D3-67D86B092536}"/>
                </a:ext>
              </a:extLst>
            </p:cNvPr>
            <p:cNvPicPr>
              <a:picLocks noChangeAspect="1"/>
            </p:cNvPicPr>
            <p:nvPr/>
          </p:nvPicPr>
          <p:blipFill rotWithShape="1">
            <a:blip r:embed="rId6"/>
            <a:srcRect l="8627" t="3488" r="2761" b="1788"/>
            <a:stretch/>
          </p:blipFill>
          <p:spPr>
            <a:xfrm>
              <a:off x="4873454" y="2538000"/>
              <a:ext cx="4072357" cy="4320000"/>
            </a:xfrm>
            <a:prstGeom prst="rect">
              <a:avLst/>
            </a:prstGeom>
          </p:spPr>
        </p:pic>
      </p:grpSp>
      <p:pic>
        <p:nvPicPr>
          <p:cNvPr id="9" name="图片 8">
            <a:extLst>
              <a:ext uri="{FF2B5EF4-FFF2-40B4-BE49-F238E27FC236}">
                <a16:creationId xmlns:a16="http://schemas.microsoft.com/office/drawing/2014/main" id="{7145DA65-22DF-45E2-8DB6-7A959353CF12}"/>
              </a:ext>
            </a:extLst>
          </p:cNvPr>
          <p:cNvPicPr>
            <a:picLocks noChangeAspect="1"/>
          </p:cNvPicPr>
          <p:nvPr/>
        </p:nvPicPr>
        <p:blipFill>
          <a:blip r:embed="rId7"/>
          <a:stretch>
            <a:fillRect/>
          </a:stretch>
        </p:blipFill>
        <p:spPr>
          <a:xfrm>
            <a:off x="8564674" y="2833331"/>
            <a:ext cx="3627326" cy="3015488"/>
          </a:xfrm>
          <a:prstGeom prst="rect">
            <a:avLst/>
          </a:prstGeom>
        </p:spPr>
      </p:pic>
      <p:cxnSp>
        <p:nvCxnSpPr>
          <p:cNvPr id="14" name="直接连接符 13">
            <a:extLst>
              <a:ext uri="{FF2B5EF4-FFF2-40B4-BE49-F238E27FC236}">
                <a16:creationId xmlns:a16="http://schemas.microsoft.com/office/drawing/2014/main" id="{C72577CD-EE1F-47DC-95AF-FC31D1FA2C50}"/>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3D5898A-2BA9-455C-A293-515B7DF2836E}"/>
              </a:ext>
            </a:extLst>
          </p:cNvPr>
          <p:cNvSpPr txBox="1"/>
          <p:nvPr/>
        </p:nvSpPr>
        <p:spPr>
          <a:xfrm>
            <a:off x="7819172" y="798131"/>
            <a:ext cx="4072358" cy="954107"/>
          </a:xfrm>
          <a:prstGeom prst="rect">
            <a:avLst/>
          </a:prstGeom>
          <a:noFill/>
        </p:spPr>
        <p:txBody>
          <a:bodyPr wrap="square" rtlCol="0">
            <a:spAutoFit/>
          </a:bodyPr>
          <a:lstStyle/>
          <a:p>
            <a:r>
              <a:rPr lang="en-US" altLang="zh-CN" sz="1400" dirty="0">
                <a:solidFill>
                  <a:srgbClr val="0000FF"/>
                </a:solidFill>
                <a:latin typeface="Times New Roman" panose="02020603050405020304" pitchFamily="18" charset="0"/>
                <a:cs typeface="Times New Roman" panose="02020603050405020304" pitchFamily="18" charset="0"/>
              </a:rPr>
              <a:t>Jeffrey G. Rau, Eric Kin-Ho Lee, and </a:t>
            </a:r>
            <a:r>
              <a:rPr lang="en-US" altLang="zh-CN" sz="1400" dirty="0" err="1">
                <a:solidFill>
                  <a:srgbClr val="0000FF"/>
                </a:solidFill>
                <a:latin typeface="Times New Roman" panose="02020603050405020304" pitchFamily="18" charset="0"/>
                <a:cs typeface="Times New Roman" panose="02020603050405020304" pitchFamily="18" charset="0"/>
              </a:rPr>
              <a:t>Hae</a:t>
            </a:r>
            <a:r>
              <a:rPr lang="en-US" altLang="zh-CN" sz="1400" dirty="0">
                <a:solidFill>
                  <a:srgbClr val="0000FF"/>
                </a:solidFill>
                <a:latin typeface="Times New Roman" panose="02020603050405020304" pitchFamily="18" charset="0"/>
                <a:cs typeface="Times New Roman" panose="02020603050405020304" pitchFamily="18" charset="0"/>
              </a:rPr>
              <a:t>-Young Kee, Phys. Rev. Lett. </a:t>
            </a:r>
            <a:r>
              <a:rPr lang="en-US" altLang="zh-CN" sz="1400" b="1" dirty="0">
                <a:solidFill>
                  <a:srgbClr val="0000FF"/>
                </a:solidFill>
                <a:latin typeface="Times New Roman" panose="02020603050405020304" pitchFamily="18" charset="0"/>
                <a:cs typeface="Times New Roman" panose="02020603050405020304" pitchFamily="18" charset="0"/>
              </a:rPr>
              <a:t>112</a:t>
            </a:r>
            <a:r>
              <a:rPr lang="en-US" altLang="zh-CN" sz="1400" dirty="0">
                <a:solidFill>
                  <a:srgbClr val="0000FF"/>
                </a:solidFill>
                <a:latin typeface="Times New Roman" panose="02020603050405020304" pitchFamily="18" charset="0"/>
                <a:cs typeface="Times New Roman" panose="02020603050405020304" pitchFamily="18" charset="0"/>
              </a:rPr>
              <a:t>, 077204(2014) </a:t>
            </a:r>
          </a:p>
          <a:p>
            <a:r>
              <a:rPr lang="en-US" altLang="zh-CN" sz="1400" dirty="0">
                <a:solidFill>
                  <a:srgbClr val="0000FF"/>
                </a:solidFill>
                <a:latin typeface="Times New Roman" panose="02020603050405020304" pitchFamily="18" charset="0"/>
                <a:cs typeface="Times New Roman" panose="02020603050405020304" pitchFamily="18" charset="0"/>
              </a:rPr>
              <a:t>Wei Wang, Zhao-Yang Dong, Shun-Li Yu, and Jian-Xin Li Phys. Rev. B </a:t>
            </a:r>
            <a:r>
              <a:rPr lang="en-US" altLang="zh-CN" sz="1400" b="1" dirty="0">
                <a:solidFill>
                  <a:srgbClr val="0000FF"/>
                </a:solidFill>
                <a:latin typeface="Times New Roman" panose="02020603050405020304" pitchFamily="18" charset="0"/>
                <a:cs typeface="Times New Roman" panose="02020603050405020304" pitchFamily="18" charset="0"/>
              </a:rPr>
              <a:t>96</a:t>
            </a:r>
            <a:r>
              <a:rPr lang="en-US" altLang="zh-CN" sz="1400" dirty="0">
                <a:solidFill>
                  <a:srgbClr val="0000FF"/>
                </a:solidFill>
                <a:latin typeface="Times New Roman" panose="02020603050405020304" pitchFamily="18" charset="0"/>
                <a:cs typeface="Times New Roman" panose="02020603050405020304" pitchFamily="18" charset="0"/>
              </a:rPr>
              <a:t>, 115103(2017)</a:t>
            </a:r>
          </a:p>
        </p:txBody>
      </p:sp>
    </p:spTree>
    <p:extLst>
      <p:ext uri="{BB962C8B-B14F-4D97-AF65-F5344CB8AC3E}">
        <p14:creationId xmlns:p14="http://schemas.microsoft.com/office/powerpoint/2010/main" val="324416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7844CFA-FAF7-485E-9B9F-371F4C339845}"/>
              </a:ext>
            </a:extLst>
          </p:cNvPr>
          <p:cNvGrpSpPr>
            <a:grpSpLocks noChangeAspect="1"/>
          </p:cNvGrpSpPr>
          <p:nvPr/>
        </p:nvGrpSpPr>
        <p:grpSpPr>
          <a:xfrm>
            <a:off x="7336613" y="873665"/>
            <a:ext cx="4776618" cy="2388309"/>
            <a:chOff x="919745" y="856968"/>
            <a:chExt cx="5040000" cy="2520000"/>
          </a:xfrm>
        </p:grpSpPr>
        <p:pic>
          <p:nvPicPr>
            <p:cNvPr id="6" name="图片 5">
              <a:extLst>
                <a:ext uri="{FF2B5EF4-FFF2-40B4-BE49-F238E27FC236}">
                  <a16:creationId xmlns:a16="http://schemas.microsoft.com/office/drawing/2014/main" id="{B1604518-7728-4266-BE60-5A15417F16F6}"/>
                </a:ext>
              </a:extLst>
            </p:cNvPr>
            <p:cNvPicPr>
              <a:picLocks noChangeAspect="1"/>
            </p:cNvPicPr>
            <p:nvPr/>
          </p:nvPicPr>
          <p:blipFill rotWithShape="1">
            <a:blip r:embed="rId2">
              <a:extLst>
                <a:ext uri="{28A0092B-C50C-407E-A947-70E740481C1C}">
                  <a14:useLocalDpi xmlns:a14="http://schemas.microsoft.com/office/drawing/2010/main" val="0"/>
                </a:ext>
              </a:extLst>
            </a:blip>
            <a:srcRect l="12604" t="20229" r="8670" b="20726"/>
            <a:stretch/>
          </p:blipFill>
          <p:spPr>
            <a:xfrm>
              <a:off x="919745" y="856968"/>
              <a:ext cx="5040000" cy="25200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2E8139-FD97-42A6-A623-00B992902BEA}"/>
                    </a:ext>
                  </a:extLst>
                </p:cNvPr>
                <p:cNvSpPr txBox="1"/>
                <p:nvPr/>
              </p:nvSpPr>
              <p:spPr>
                <a:xfrm>
                  <a:off x="3100054" y="24124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100054" y="2412441"/>
                  <a:ext cx="185948" cy="276999"/>
                </a:xfrm>
                <a:prstGeom prst="rect">
                  <a:avLst/>
                </a:prstGeom>
                <a:blipFill>
                  <a:blip r:embed="rId9"/>
                  <a:stretch>
                    <a:fillRect l="-20000" r="-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D5B8655-877B-4662-A364-AC34CE18023A}"/>
                    </a:ext>
                  </a:extLst>
                </p:cNvPr>
                <p:cNvSpPr txBox="1"/>
                <p:nvPr/>
              </p:nvSpPr>
              <p:spPr>
                <a:xfrm>
                  <a:off x="3140482" y="2149633"/>
                  <a:ext cx="2783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140482" y="2149633"/>
                  <a:ext cx="278345" cy="276999"/>
                </a:xfrm>
                <a:prstGeom prst="rect">
                  <a:avLst/>
                </a:prstGeom>
                <a:blipFill>
                  <a:blip r:embed="rId10"/>
                  <a:stretch>
                    <a:fillRect l="-13043" r="-6522" b="-1521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F449CBC-9234-4B0A-AD8C-5E18DF525AF3}"/>
                </a:ext>
              </a:extLst>
            </p:cNvPr>
            <p:cNvSpPr txBox="1"/>
            <p:nvPr/>
          </p:nvSpPr>
          <p:spPr>
            <a:xfrm rot="3600000">
              <a:off x="2796403" y="1902868"/>
              <a:ext cx="109004" cy="276999"/>
            </a:xfrm>
            <a:prstGeom prst="rect">
              <a:avLst/>
            </a:prstGeom>
            <a:noFill/>
          </p:spPr>
          <p:txBody>
            <a:bodyPr wrap="none" lIns="0" tIns="0" rIns="0" bIns="0" rtlCol="0">
              <a:spAutoFit/>
            </a:bodyPr>
            <a:lstStyle/>
            <a:p>
              <a:r>
                <a:rPr lang="en-US" altLang="zh-CN" b="1" dirty="0">
                  <a:solidFill>
                    <a:schemeClr val="accent6"/>
                  </a:solidFill>
                </a:rPr>
                <a:t>y</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508845E-D29A-4A6E-A12A-A1BF2CC24A8D}"/>
                    </a:ext>
                  </a:extLst>
                </p:cNvPr>
                <p:cNvSpPr txBox="1"/>
                <p:nvPr/>
              </p:nvSpPr>
              <p:spPr>
                <a:xfrm>
                  <a:off x="2480347" y="1993857"/>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480347" y="1993857"/>
                  <a:ext cx="283667" cy="276999"/>
                </a:xfrm>
                <a:prstGeom prst="rect">
                  <a:avLst/>
                </a:prstGeom>
                <a:blipFill>
                  <a:blip r:embed="rId11"/>
                  <a:stretch>
                    <a:fillRect l="-13043" r="-6522" b="-1555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C19C052D-9E61-467B-AF4F-BCB7D11809ED}"/>
                </a:ext>
              </a:extLst>
            </p:cNvPr>
            <p:cNvSpPr txBox="1"/>
            <p:nvPr/>
          </p:nvSpPr>
          <p:spPr>
            <a:xfrm rot="18000000">
              <a:off x="2549928" y="2479634"/>
              <a:ext cx="91372" cy="276999"/>
            </a:xfrm>
            <a:prstGeom prst="rect">
              <a:avLst/>
            </a:prstGeom>
            <a:noFill/>
          </p:spPr>
          <p:txBody>
            <a:bodyPr wrap="none" lIns="0" tIns="0" rIns="0" bIns="0" rtlCol="0">
              <a:spAutoFit/>
            </a:bodyPr>
            <a:lstStyle/>
            <a:p>
              <a:r>
                <a:rPr lang="en-US" altLang="zh-CN" b="1" dirty="0">
                  <a:solidFill>
                    <a:schemeClr val="accent1">
                      <a:lumMod val="75000"/>
                    </a:schemeClr>
                  </a:solidFill>
                </a:rPr>
                <a:t>z</a:t>
              </a:r>
              <a:endParaRPr lang="zh-CN" altLang="en-US"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C4333C7-7A5A-47C9-B3C3-D9020A1C19F5}"/>
                    </a:ext>
                  </a:extLst>
                </p:cNvPr>
                <p:cNvSpPr txBox="1"/>
                <p:nvPr/>
              </p:nvSpPr>
              <p:spPr>
                <a:xfrm>
                  <a:off x="2745542" y="2617692"/>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45542" y="2617692"/>
                  <a:ext cx="283667" cy="276999"/>
                </a:xfrm>
                <a:prstGeom prst="rect">
                  <a:avLst/>
                </a:prstGeom>
                <a:blipFill>
                  <a:blip r:embed="rId12"/>
                  <a:stretch>
                    <a:fillRect l="-12766" r="-6383" b="-1777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912F355-D10F-4E03-918E-8ADB61D43374}"/>
                  </a:ext>
                </a:extLst>
              </p:cNvPr>
              <p:cNvSpPr/>
              <p:nvPr/>
            </p:nvSpPr>
            <p:spPr>
              <a:xfrm>
                <a:off x="630768" y="817244"/>
                <a:ext cx="6096000" cy="1828834"/>
              </a:xfrm>
              <a:prstGeom prst="rect">
                <a:avLst/>
              </a:prstGeom>
            </p:spPr>
            <p:txBody>
              <a:bodyPr>
                <a:spAutoFit/>
              </a:bodyPr>
              <a:lstStyle/>
              <a:p>
                <a:pPr>
                  <a:lnSpc>
                    <a:spcPct val="125000"/>
                  </a:lnSpc>
                </a:pP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cs typeface="Times New Roman" panose="02020603050405020304" pitchFamily="18" charset="0"/>
                        </a:rPr>
                        <m:t>𝐻</m:t>
                      </m:r>
                      <m:r>
                        <a:rPr lang="en-US" altLang="zh-CN" sz="2400" i="1" smtClean="0">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cs typeface="Times New Roman" panose="02020603050405020304" pitchFamily="18" charset="0"/>
                        </a:rPr>
                        <m:t>𝐽</m:t>
                      </m:r>
                      <m:nary>
                        <m:naryPr>
                          <m:chr m:val="∑"/>
                          <m:supHide m:val="on"/>
                          <m:ctrlPr>
                            <a:rPr lang="en-US" altLang="zh-CN" sz="2400" i="1">
                              <a:latin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𝑖𝑗</m:t>
                          </m:r>
                          <m:r>
                            <a:rPr lang="en-US" altLang="zh-CN" sz="2400" i="1">
                              <a:latin typeface="Cambria Math" panose="02040503050406030204" pitchFamily="18" charset="0"/>
                              <a:cs typeface="Times New Roman" panose="02020603050405020304" pitchFamily="18" charset="0"/>
                            </a:rPr>
                            <m:t>⟩</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𝑺</m:t>
                              </m:r>
                            </m:e>
                            <m:sub>
                              <m:r>
                                <a:rPr lang="en-US" altLang="zh-CN" sz="2400" i="1">
                                  <a:latin typeface="Cambria Math" panose="02040503050406030204" pitchFamily="18" charset="0"/>
                                  <a:cs typeface="Times New Roman" panose="02020603050405020304" pitchFamily="18" charset="0"/>
                                </a:rPr>
                                <m:t>𝑖</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𝑺</m:t>
                              </m:r>
                            </m:e>
                            <m:sub>
                              <m:r>
                                <a:rPr lang="en-US" altLang="zh-CN" sz="2400" i="1">
                                  <a:latin typeface="Cambria Math" panose="02040503050406030204" pitchFamily="18" charset="0"/>
                                  <a:cs typeface="Times New Roman" panose="02020603050405020304" pitchFamily="18" charset="0"/>
                                </a:rPr>
                                <m:t>𝑗</m:t>
                              </m:r>
                            </m:sub>
                          </m:sSub>
                        </m:e>
                      </m:nary>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𝐾</m:t>
                      </m:r>
                      <m:nary>
                        <m:naryPr>
                          <m:chr m:val="∑"/>
                          <m:supHide m:val="on"/>
                          <m:ctrlPr>
                            <a:rPr lang="en-US" altLang="zh-CN" sz="2400" i="1">
                              <a:latin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𝑖𝑗</m:t>
                          </m:r>
                          <m:r>
                            <a:rPr lang="en-US" altLang="zh-CN" sz="2400" i="1">
                              <a:latin typeface="Cambria Math" panose="02040503050406030204" pitchFamily="18" charset="0"/>
                              <a:cs typeface="Times New Roman" panose="02020603050405020304" pitchFamily="18" charset="0"/>
                            </a:rPr>
                            <m:t>⟩</m:t>
                          </m:r>
                        </m:sub>
                        <m:sup/>
                        <m:e>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𝑆</m:t>
                              </m:r>
                            </m:e>
                            <m:sub>
                              <m:r>
                                <a:rPr lang="en-US" altLang="zh-CN" sz="2400" i="1">
                                  <a:latin typeface="Cambria Math" panose="02040503050406030204" pitchFamily="18" charset="0"/>
                                  <a:cs typeface="Times New Roman" panose="02020603050405020304" pitchFamily="18" charset="0"/>
                                </a:rPr>
                                <m:t>𝑖</m:t>
                              </m:r>
                            </m:sub>
                            <m:sup>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𝛾</m:t>
                                  </m:r>
                                </m:e>
                                <m:sub>
                                  <m:r>
                                    <a:rPr lang="en-US" altLang="zh-CN" sz="2400" i="1">
                                      <a:latin typeface="Cambria Math" panose="02040503050406030204" pitchFamily="18" charset="0"/>
                                      <a:cs typeface="Times New Roman" panose="02020603050405020304" pitchFamily="18" charset="0"/>
                                    </a:rPr>
                                    <m:t>𝑖𝑗</m:t>
                                  </m:r>
                                </m:sub>
                              </m:sSub>
                            </m:sup>
                          </m:sSubSup>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𝑆</m:t>
                              </m:r>
                            </m:e>
                            <m:sub>
                              <m:r>
                                <a:rPr lang="en-US" altLang="zh-CN" sz="2400" i="1">
                                  <a:latin typeface="Cambria Math" panose="02040503050406030204" pitchFamily="18" charset="0"/>
                                  <a:cs typeface="Times New Roman" panose="02020603050405020304" pitchFamily="18" charset="0"/>
                                </a:rPr>
                                <m:t>𝑗</m:t>
                              </m:r>
                            </m:sub>
                            <m:sup>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𝛾</m:t>
                                  </m:r>
                                </m:e>
                                <m:sub>
                                  <m:r>
                                    <a:rPr lang="en-US" altLang="zh-CN" sz="2400" i="1">
                                      <a:latin typeface="Cambria Math" panose="02040503050406030204" pitchFamily="18" charset="0"/>
                                      <a:cs typeface="Times New Roman" panose="02020603050405020304" pitchFamily="18" charset="0"/>
                                    </a:rPr>
                                    <m:t>𝑖𝑗</m:t>
                                  </m:r>
                                </m:sub>
                              </m:sSub>
                            </m:sup>
                          </m:sSubSup>
                        </m:e>
                      </m:nary>
                    </m:oMath>
                  </m:oMathPara>
                </a14:m>
                <a:endParaRPr lang="en-US" altLang="zh-CN" sz="2400" i="1" dirty="0">
                  <a:latin typeface="Cambria Math" panose="02040503050406030204" pitchFamily="18" charset="0"/>
                  <a:cs typeface="Times New Roman" panose="02020603050405020304" pitchFamily="18" charset="0"/>
                </a:endParaRPr>
              </a:p>
              <a:p>
                <a:pPr>
                  <a:lnSpc>
                    <a:spcPct val="125000"/>
                  </a:lnSpc>
                </a:pP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𝐽</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𝐴</m:t>
                      </m:r>
                      <m:func>
                        <m:funcPr>
                          <m:ctrlPr>
                            <a:rPr lang="en-US" altLang="zh-CN" sz="2400" i="1" smtClean="0">
                              <a:latin typeface="Cambria Math" panose="02040503050406030204" pitchFamily="18" charset="0"/>
                              <a:cs typeface="Times New Roman" panose="02020603050405020304" pitchFamily="18" charset="0"/>
                            </a:rPr>
                          </m:ctrlPr>
                        </m:funcPr>
                        <m:fName>
                          <m:r>
                            <m:rPr>
                              <m:sty m:val="p"/>
                            </m:rPr>
                            <a:rPr lang="en-US" altLang="zh-CN" sz="2400" i="0" smtClean="0">
                              <a:latin typeface="Cambria Math" panose="02040503050406030204" pitchFamily="18" charset="0"/>
                              <a:cs typeface="Times New Roman" panose="02020603050405020304" pitchFamily="18" charset="0"/>
                            </a:rPr>
                            <m:t>sin</m:t>
                          </m:r>
                        </m:fName>
                        <m:e>
                          <m:r>
                            <a:rPr lang="en-US" altLang="zh-CN" sz="2400" b="0" i="1" smtClean="0">
                              <a:latin typeface="Cambria Math" panose="02040503050406030204" pitchFamily="18" charset="0"/>
                              <a:cs typeface="Times New Roman" panose="02020603050405020304" pitchFamily="18" charset="0"/>
                            </a:rPr>
                            <m:t>𝛽</m:t>
                          </m:r>
                        </m:e>
                      </m:fun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𝐾</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𝐴</m:t>
                      </m:r>
                      <m:func>
                        <m:funcPr>
                          <m:ctrlPr>
                            <a:rPr lang="en-US" altLang="zh-CN" sz="2400" i="1" smtClean="0">
                              <a:latin typeface="Cambria Math" panose="02040503050406030204" pitchFamily="18" charset="0"/>
                              <a:cs typeface="Times New Roman" panose="02020603050405020304" pitchFamily="18" charset="0"/>
                            </a:rPr>
                          </m:ctrlPr>
                        </m:funcPr>
                        <m:fName>
                          <m:r>
                            <m:rPr>
                              <m:sty m:val="p"/>
                            </m:rPr>
                            <a:rPr lang="en-US" altLang="zh-CN" sz="2400" i="0" smtClean="0">
                              <a:latin typeface="Cambria Math" panose="02040503050406030204" pitchFamily="18" charset="0"/>
                              <a:cs typeface="Times New Roman" panose="02020603050405020304" pitchFamily="18" charset="0"/>
                            </a:rPr>
                            <m:t>cos</m:t>
                          </m:r>
                        </m:fName>
                        <m:e>
                          <m:r>
                            <a:rPr lang="en-US" altLang="zh-CN" sz="2400" b="0" i="1" smtClean="0">
                              <a:latin typeface="Cambria Math" panose="02040503050406030204" pitchFamily="18" charset="0"/>
                              <a:cs typeface="Times New Roman" panose="02020603050405020304" pitchFamily="18" charset="0"/>
                            </a:rPr>
                            <m:t>𝛽</m:t>
                          </m:r>
                        </m:e>
                      </m:func>
                      <m:r>
                        <a:rPr lang="en-US" altLang="zh-CN" sz="2400" i="1">
                          <a:latin typeface="Cambria Math" panose="02040503050406030204" pitchFamily="18" charset="0"/>
                          <a:cs typeface="Times New Roman" panose="02020603050405020304" pitchFamily="18" charset="0"/>
                        </a:rPr>
                        <m:t>, </m:t>
                      </m:r>
                      <m:r>
                        <a:rPr lang="en-US" altLang="zh-CN" sz="2400" i="1">
                          <a:latin typeface="Cambria Math" panose="02040503050406030204" pitchFamily="18" charset="0"/>
                          <a:cs typeface="Times New Roman" panose="02020603050405020304" pitchFamily="18" charset="0"/>
                        </a:rPr>
                        <m:t>𝐴</m:t>
                      </m:r>
                      <m:r>
                        <a:rPr lang="en-US" altLang="zh-CN" sz="2400" i="1">
                          <a:latin typeface="Cambria Math" panose="02040503050406030204" pitchFamily="18" charset="0"/>
                          <a:cs typeface="Times New Roman" panose="02020603050405020304" pitchFamily="18" charset="0"/>
                        </a:rPr>
                        <m:t>=</m:t>
                      </m:r>
                      <m:rad>
                        <m:radPr>
                          <m:degHide m:val="on"/>
                          <m:ctrlPr>
                            <a:rPr lang="en-US" altLang="zh-CN" sz="2400" i="1">
                              <a:latin typeface="Cambria Math" panose="02040503050406030204" pitchFamily="18" charset="0"/>
                              <a:cs typeface="Times New Roman" panose="02020603050405020304" pitchFamily="18" charset="0"/>
                            </a:rPr>
                          </m:ctrlPr>
                        </m:radPr>
                        <m:deg/>
                        <m:e>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𝐽</m:t>
                              </m:r>
                            </m:e>
                            <m:sup>
                              <m:r>
                                <a:rPr lang="en-US" altLang="zh-CN" sz="2400" i="1">
                                  <a:latin typeface="Cambria Math" panose="02040503050406030204" pitchFamily="18" charset="0"/>
                                  <a:cs typeface="Times New Roman" panose="02020603050405020304" pitchFamily="18" charset="0"/>
                                </a:rPr>
                                <m:t>2</m:t>
                              </m:r>
                            </m:sup>
                          </m:sSup>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𝐾</m:t>
                              </m:r>
                            </m:e>
                            <m:sup>
                              <m:r>
                                <a:rPr lang="en-US" altLang="zh-CN" sz="2400" i="1">
                                  <a:latin typeface="Cambria Math" panose="02040503050406030204" pitchFamily="18" charset="0"/>
                                  <a:cs typeface="Times New Roman" panose="02020603050405020304" pitchFamily="18" charset="0"/>
                                </a:rPr>
                                <m:t>2</m:t>
                              </m:r>
                            </m:sup>
                          </m:sSup>
                        </m:e>
                      </m:rad>
                      <m:r>
                        <a:rPr lang="en-US" altLang="zh-CN" sz="2400" i="1">
                          <a:latin typeface="Cambria Math" panose="02040503050406030204" pitchFamily="18" charset="0"/>
                          <a:cs typeface="Times New Roman" panose="02020603050405020304" pitchFamily="18" charset="0"/>
                        </a:rPr>
                        <m:t>=1</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A912F355-D10F-4E03-918E-8ADB61D43374}"/>
                  </a:ext>
                </a:extLst>
              </p:cNvPr>
              <p:cNvSpPr>
                <a:spLocks noRot="1" noChangeAspect="1" noMove="1" noResize="1" noEditPoints="1" noAdjustHandles="1" noChangeArrowheads="1" noChangeShapeType="1" noTextEdit="1"/>
              </p:cNvSpPr>
              <p:nvPr/>
            </p:nvSpPr>
            <p:spPr>
              <a:xfrm>
                <a:off x="630768" y="817244"/>
                <a:ext cx="6096000" cy="1828834"/>
              </a:xfrm>
              <a:prstGeom prst="rect">
                <a:avLst/>
              </a:prstGeom>
              <a:blipFill>
                <a:blip r:embed="rId13"/>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D6CC6B1-74C8-4BD4-9BAB-E3B8067C1618}"/>
              </a:ext>
            </a:extLst>
          </p:cNvPr>
          <p:cNvGrpSpPr/>
          <p:nvPr/>
        </p:nvGrpSpPr>
        <p:grpSpPr>
          <a:xfrm>
            <a:off x="1545745" y="2793987"/>
            <a:ext cx="8347285" cy="3674229"/>
            <a:chOff x="511973" y="2920195"/>
            <a:chExt cx="7336784" cy="3168000"/>
          </a:xfrm>
        </p:grpSpPr>
        <p:pic>
          <p:nvPicPr>
            <p:cNvPr id="15" name="图片 14">
              <a:extLst>
                <a:ext uri="{FF2B5EF4-FFF2-40B4-BE49-F238E27FC236}">
                  <a16:creationId xmlns:a16="http://schemas.microsoft.com/office/drawing/2014/main" id="{640112B8-1E6E-48B1-9A13-5300D3C2E19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2457" t="4945" r="29509" b="3725"/>
            <a:stretch/>
          </p:blipFill>
          <p:spPr>
            <a:xfrm>
              <a:off x="511973" y="2920195"/>
              <a:ext cx="3450864" cy="3168000"/>
            </a:xfrm>
            <a:prstGeom prst="rect">
              <a:avLst/>
            </a:prstGeom>
          </p:spPr>
        </p:pic>
        <p:grpSp>
          <p:nvGrpSpPr>
            <p:cNvPr id="16" name="组合 15">
              <a:extLst>
                <a:ext uri="{FF2B5EF4-FFF2-40B4-BE49-F238E27FC236}">
                  <a16:creationId xmlns:a16="http://schemas.microsoft.com/office/drawing/2014/main" id="{2AB2F6CF-EB25-4EC0-B0B2-3FA690BA33A1}"/>
                </a:ext>
              </a:extLst>
            </p:cNvPr>
            <p:cNvGrpSpPr>
              <a:grpSpLocks noChangeAspect="1"/>
            </p:cNvGrpSpPr>
            <p:nvPr/>
          </p:nvGrpSpPr>
          <p:grpSpPr>
            <a:xfrm>
              <a:off x="4138321" y="3334195"/>
              <a:ext cx="3710436" cy="2340000"/>
              <a:chOff x="629582" y="3446014"/>
              <a:chExt cx="3960000" cy="2497395"/>
            </a:xfrm>
          </p:grpSpPr>
          <p:grpSp>
            <p:nvGrpSpPr>
              <p:cNvPr id="17" name="组合 16">
                <a:extLst>
                  <a:ext uri="{FF2B5EF4-FFF2-40B4-BE49-F238E27FC236}">
                    <a16:creationId xmlns:a16="http://schemas.microsoft.com/office/drawing/2014/main" id="{43B0C1E1-7F30-4B7C-B10E-E22E30494477}"/>
                  </a:ext>
                </a:extLst>
              </p:cNvPr>
              <p:cNvGrpSpPr>
                <a:grpSpLocks noChangeAspect="1"/>
              </p:cNvGrpSpPr>
              <p:nvPr/>
            </p:nvGrpSpPr>
            <p:grpSpPr>
              <a:xfrm>
                <a:off x="629582" y="3680597"/>
                <a:ext cx="3960000" cy="1949145"/>
                <a:chOff x="486416" y="2511208"/>
                <a:chExt cx="8063166" cy="3968792"/>
              </a:xfrm>
            </p:grpSpPr>
            <p:grpSp>
              <p:nvGrpSpPr>
                <p:cNvPr id="22" name="组合 21">
                  <a:extLst>
                    <a:ext uri="{FF2B5EF4-FFF2-40B4-BE49-F238E27FC236}">
                      <a16:creationId xmlns:a16="http://schemas.microsoft.com/office/drawing/2014/main" id="{B08D6DCE-D652-409F-AC6C-361D696F0DD0}"/>
                    </a:ext>
                  </a:extLst>
                </p:cNvPr>
                <p:cNvGrpSpPr/>
                <p:nvPr/>
              </p:nvGrpSpPr>
              <p:grpSpPr>
                <a:xfrm>
                  <a:off x="486416" y="2520000"/>
                  <a:ext cx="3960000" cy="3960000"/>
                  <a:chOff x="504000" y="2520000"/>
                  <a:chExt cx="3960000" cy="3960000"/>
                </a:xfrm>
              </p:grpSpPr>
              <p:pic>
                <p:nvPicPr>
                  <p:cNvPr id="26" name="图片 25">
                    <a:extLst>
                      <a:ext uri="{FF2B5EF4-FFF2-40B4-BE49-F238E27FC236}">
                        <a16:creationId xmlns:a16="http://schemas.microsoft.com/office/drawing/2014/main" id="{A88AD19C-B0D5-49D7-9BD0-FFA2C87A35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4404" t="2278" r="15156" b="31780"/>
                  <a:stretch/>
                </p:blipFill>
                <p:spPr>
                  <a:xfrm>
                    <a:off x="504000" y="2520000"/>
                    <a:ext cx="3960000" cy="1980000"/>
                  </a:xfrm>
                  <a:prstGeom prst="rect">
                    <a:avLst/>
                  </a:prstGeom>
                </p:spPr>
              </p:pic>
              <p:pic>
                <p:nvPicPr>
                  <p:cNvPr id="27" name="图片 26">
                    <a:extLst>
                      <a:ext uri="{FF2B5EF4-FFF2-40B4-BE49-F238E27FC236}">
                        <a16:creationId xmlns:a16="http://schemas.microsoft.com/office/drawing/2014/main" id="{BA9388AC-882B-4233-B825-19FCA272CF5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75" t="2009" r="1569" b="4514"/>
                  <a:stretch/>
                </p:blipFill>
                <p:spPr>
                  <a:xfrm>
                    <a:off x="504000" y="4500000"/>
                    <a:ext cx="3960000" cy="1980000"/>
                  </a:xfrm>
                  <a:prstGeom prst="rect">
                    <a:avLst/>
                  </a:prstGeom>
                </p:spPr>
              </p:pic>
            </p:grpSp>
            <p:grpSp>
              <p:nvGrpSpPr>
                <p:cNvPr id="23" name="组合 22">
                  <a:extLst>
                    <a:ext uri="{FF2B5EF4-FFF2-40B4-BE49-F238E27FC236}">
                      <a16:creationId xmlns:a16="http://schemas.microsoft.com/office/drawing/2014/main" id="{A56D2C72-FFF2-4643-98A5-C308B10EA996}"/>
                    </a:ext>
                  </a:extLst>
                </p:cNvPr>
                <p:cNvGrpSpPr/>
                <p:nvPr/>
              </p:nvGrpSpPr>
              <p:grpSpPr>
                <a:xfrm>
                  <a:off x="4589582" y="2511208"/>
                  <a:ext cx="3960000" cy="3960003"/>
                  <a:chOff x="4589582" y="2511208"/>
                  <a:chExt cx="3960000" cy="3960003"/>
                </a:xfrm>
              </p:grpSpPr>
              <p:pic>
                <p:nvPicPr>
                  <p:cNvPr id="24" name="图片 23">
                    <a:extLst>
                      <a:ext uri="{FF2B5EF4-FFF2-40B4-BE49-F238E27FC236}">
                        <a16:creationId xmlns:a16="http://schemas.microsoft.com/office/drawing/2014/main" id="{6AEAE902-EA5D-4CE1-AA92-E10D6E4CD4DA}"/>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967" t="4276" r="2869" b="1875"/>
                  <a:stretch/>
                </p:blipFill>
                <p:spPr>
                  <a:xfrm>
                    <a:off x="4589582" y="4491211"/>
                    <a:ext cx="3960000" cy="1980000"/>
                  </a:xfrm>
                  <a:prstGeom prst="rect">
                    <a:avLst/>
                  </a:prstGeom>
                </p:spPr>
              </p:pic>
              <p:pic>
                <p:nvPicPr>
                  <p:cNvPr id="25" name="图片 24">
                    <a:extLst>
                      <a:ext uri="{FF2B5EF4-FFF2-40B4-BE49-F238E27FC236}">
                        <a16:creationId xmlns:a16="http://schemas.microsoft.com/office/drawing/2014/main" id="{116570D7-4CAB-4969-A0C4-612D0A1F775D}"/>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625" t="12563" r="-2926" b="-43"/>
                  <a:stretch/>
                </p:blipFill>
                <p:spPr>
                  <a:xfrm>
                    <a:off x="4589582" y="2511208"/>
                    <a:ext cx="3960000" cy="1980000"/>
                  </a:xfrm>
                  <a:prstGeom prst="rect">
                    <a:avLst/>
                  </a:prstGeom>
                </p:spPr>
              </p:pic>
            </p:grpSp>
          </p:grpSp>
          <p:sp>
            <p:nvSpPr>
              <p:cNvPr id="18" name="文本框 17">
                <a:extLst>
                  <a:ext uri="{FF2B5EF4-FFF2-40B4-BE49-F238E27FC236}">
                    <a16:creationId xmlns:a16="http://schemas.microsoft.com/office/drawing/2014/main" id="{C2791A6C-44AE-4862-BF9A-9C57AC139443}"/>
                  </a:ext>
                </a:extLst>
              </p:cNvPr>
              <p:cNvSpPr txBox="1"/>
              <p:nvPr/>
            </p:nvSpPr>
            <p:spPr>
              <a:xfrm>
                <a:off x="1521979" y="3451937"/>
                <a:ext cx="712181" cy="369332"/>
              </a:xfrm>
              <a:prstGeom prst="rect">
                <a:avLst/>
              </a:prstGeom>
              <a:noFill/>
            </p:spPr>
            <p:txBody>
              <a:bodyPr wrap="square" rtlCol="0">
                <a:spAutoFit/>
              </a:bodyPr>
              <a:lstStyle/>
              <a:p>
                <a:pPr algn="ctr"/>
                <a:r>
                  <a:rPr lang="en-US" altLang="zh-CN" dirty="0"/>
                  <a:t>FM</a:t>
                </a:r>
                <a:endParaRPr lang="zh-CN" altLang="en-US" dirty="0"/>
              </a:p>
            </p:txBody>
          </p:sp>
          <p:sp>
            <p:nvSpPr>
              <p:cNvPr id="19" name="文本框 18">
                <a:extLst>
                  <a:ext uri="{FF2B5EF4-FFF2-40B4-BE49-F238E27FC236}">
                    <a16:creationId xmlns:a16="http://schemas.microsoft.com/office/drawing/2014/main" id="{AE0F3AD2-4635-42B9-9071-83E277805A8C}"/>
                  </a:ext>
                </a:extLst>
              </p:cNvPr>
              <p:cNvSpPr txBox="1"/>
              <p:nvPr/>
            </p:nvSpPr>
            <p:spPr>
              <a:xfrm>
                <a:off x="3391858" y="3446014"/>
                <a:ext cx="914402" cy="369332"/>
              </a:xfrm>
              <a:prstGeom prst="rect">
                <a:avLst/>
              </a:prstGeom>
              <a:noFill/>
            </p:spPr>
            <p:txBody>
              <a:bodyPr wrap="square" rtlCol="0">
                <a:spAutoFit/>
              </a:bodyPr>
              <a:lstStyle/>
              <a:p>
                <a:pPr algn="ctr"/>
                <a:r>
                  <a:rPr lang="en-US" altLang="zh-CN" dirty="0"/>
                  <a:t>Stripe</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2FB2E59-8F9C-47A2-B0E5-BD642CC9994D}"/>
                      </a:ext>
                    </a:extLst>
                  </p:cNvPr>
                  <p:cNvSpPr txBox="1"/>
                  <p:nvPr/>
                </p:nvSpPr>
                <p:spPr>
                  <a:xfrm>
                    <a:off x="824729" y="5563882"/>
                    <a:ext cx="1213339" cy="379527"/>
                  </a:xfrm>
                  <a:prstGeom prst="rect">
                    <a:avLst/>
                  </a:prstGeom>
                  <a:noFill/>
                </p:spPr>
                <p:txBody>
                  <a:bodyPr wrap="square" rtlCol="0">
                    <a:spAutoFit/>
                  </a:bodyPr>
                  <a:lstStyle/>
                  <a:p>
                    <a:pPr algn="ct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120</m:t>
                            </m:r>
                          </m:e>
                          <m:sup>
                            <m:r>
                              <a:rPr lang="en-US" altLang="zh-CN" b="0" i="1" dirty="0" smtClean="0">
                                <a:latin typeface="Cambria Math" panose="02040503050406030204" pitchFamily="18" charset="0"/>
                              </a:rPr>
                              <m:t>∘</m:t>
                            </m:r>
                          </m:sup>
                        </m:sSup>
                      </m:oMath>
                    </a14:m>
                    <a:r>
                      <a:rPr lang="zh-CN" altLang="en-US" dirty="0"/>
                      <a:t> </a:t>
                    </a:r>
                    <a:r>
                      <a:rPr lang="en-US" altLang="zh-CN" dirty="0"/>
                      <a:t>Neel</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824729" y="5563882"/>
                    <a:ext cx="1213339" cy="379527"/>
                  </a:xfrm>
                  <a:prstGeom prst="rect">
                    <a:avLst/>
                  </a:prstGeom>
                  <a:blipFill>
                    <a:blip r:embed="rId6"/>
                    <a:stretch>
                      <a:fillRect t="-9677" r="-1508" b="-22581"/>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9282E10F-E746-4E9E-95F3-82A243147CAC}"/>
                  </a:ext>
                </a:extLst>
              </p:cNvPr>
              <p:cNvSpPr txBox="1"/>
              <p:nvPr/>
            </p:nvSpPr>
            <p:spPr>
              <a:xfrm>
                <a:off x="2893311" y="5574077"/>
                <a:ext cx="889770" cy="369332"/>
              </a:xfrm>
              <a:prstGeom prst="rect">
                <a:avLst/>
              </a:prstGeom>
              <a:noFill/>
            </p:spPr>
            <p:txBody>
              <a:bodyPr wrap="square" rtlCol="0">
                <a:spAutoFit/>
              </a:bodyPr>
              <a:lstStyle/>
              <a:p>
                <a:pPr algn="ctr"/>
                <a:r>
                  <a:rPr lang="en-US" altLang="zh-CN" dirty="0"/>
                  <a:t>Spiral</a:t>
                </a:r>
                <a:endParaRPr lang="zh-CN" altLang="en-US" dirty="0"/>
              </a:p>
            </p:txBody>
          </p:sp>
        </p:grpSp>
      </p:grpSp>
      <p:sp>
        <p:nvSpPr>
          <p:cNvPr id="29" name="文本框 28">
            <a:extLst>
              <a:ext uri="{FF2B5EF4-FFF2-40B4-BE49-F238E27FC236}">
                <a16:creationId xmlns:a16="http://schemas.microsoft.com/office/drawing/2014/main" id="{7B5693C6-21D3-4024-B9B3-CBB8671B7F90}"/>
              </a:ext>
            </a:extLst>
          </p:cNvPr>
          <p:cNvSpPr txBox="1"/>
          <p:nvPr/>
        </p:nvSpPr>
        <p:spPr>
          <a:xfrm>
            <a:off x="5671553" y="6190561"/>
            <a:ext cx="5135050" cy="307777"/>
          </a:xfrm>
          <a:prstGeom prst="rect">
            <a:avLst/>
          </a:prstGeom>
          <a:noFill/>
        </p:spPr>
        <p:txBody>
          <a:bodyPr wrap="square" rtlCol="0">
            <a:spAutoFit/>
          </a:bodyPr>
          <a:lstStyle/>
          <a:p>
            <a:r>
              <a:rPr lang="en-US" altLang="zh-CN" sz="1400" dirty="0">
                <a:solidFill>
                  <a:srgbClr val="0000FF"/>
                </a:solidFill>
                <a:latin typeface="Times New Roman" panose="02020603050405020304" pitchFamily="18" charset="0"/>
                <a:cs typeface="Times New Roman" panose="02020603050405020304" pitchFamily="18" charset="0"/>
              </a:rPr>
              <a:t>Kai Li, Shun-Li Yu and Jian-Xin Li, New J. Phys. 17, 043032 (2015)</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DC2E098B-A06F-4F1E-9F5C-FB3A40A7C171}"/>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err="1">
                <a:latin typeface="Times New Roman" panose="02020603050405020304" pitchFamily="18" charset="0"/>
                <a:cs typeface="Times New Roman" panose="02020603050405020304" pitchFamily="18" charset="0"/>
              </a:rPr>
              <a:t>Kitaev</a:t>
            </a:r>
            <a:r>
              <a:rPr lang="en-US" altLang="zh-CN" sz="2800" dirty="0">
                <a:latin typeface="Times New Roman" panose="02020603050405020304" pitchFamily="18" charset="0"/>
                <a:cs typeface="Times New Roman" panose="02020603050405020304" pitchFamily="18" charset="0"/>
              </a:rPr>
              <a:t> Heisenberg model on triangular lattice</a:t>
            </a:r>
            <a:endParaRPr lang="zh-CN" altLang="en-US" sz="2800" dirty="0">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EE84E357-DB7C-4581-923E-4C7B1DB54E5C}"/>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0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2836E64-B12F-41F5-856C-A95D8CDE57BB}"/>
              </a:ext>
            </a:extLst>
          </p:cNvPr>
          <p:cNvGrpSpPr>
            <a:grpSpLocks noChangeAspect="1"/>
          </p:cNvGrpSpPr>
          <p:nvPr/>
        </p:nvGrpSpPr>
        <p:grpSpPr>
          <a:xfrm>
            <a:off x="6188382" y="878956"/>
            <a:ext cx="5916578" cy="2958289"/>
            <a:chOff x="919745" y="856968"/>
            <a:chExt cx="5040000" cy="2520000"/>
          </a:xfrm>
        </p:grpSpPr>
        <p:pic>
          <p:nvPicPr>
            <p:cNvPr id="24" name="图片 23">
              <a:extLst>
                <a:ext uri="{FF2B5EF4-FFF2-40B4-BE49-F238E27FC236}">
                  <a16:creationId xmlns:a16="http://schemas.microsoft.com/office/drawing/2014/main" id="{432688F2-F1FA-4F1B-97B0-127981675584}"/>
                </a:ext>
              </a:extLst>
            </p:cNvPr>
            <p:cNvPicPr>
              <a:picLocks noChangeAspect="1"/>
            </p:cNvPicPr>
            <p:nvPr/>
          </p:nvPicPr>
          <p:blipFill rotWithShape="1">
            <a:blip r:embed="rId2">
              <a:extLst>
                <a:ext uri="{28A0092B-C50C-407E-A947-70E740481C1C}">
                  <a14:useLocalDpi xmlns:a14="http://schemas.microsoft.com/office/drawing/2010/main" val="0"/>
                </a:ext>
              </a:extLst>
            </a:blip>
            <a:srcRect l="12604" t="20229" r="8670" b="20726"/>
            <a:stretch/>
          </p:blipFill>
          <p:spPr>
            <a:xfrm>
              <a:off x="919745" y="856968"/>
              <a:ext cx="5040000" cy="2520000"/>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0BE7511-9A58-4684-B3A8-C09D11D5D2AF}"/>
                    </a:ext>
                  </a:extLst>
                </p:cNvPr>
                <p:cNvSpPr txBox="1"/>
                <p:nvPr/>
              </p:nvSpPr>
              <p:spPr>
                <a:xfrm>
                  <a:off x="3100054" y="24124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100054" y="2412441"/>
                  <a:ext cx="185948" cy="276999"/>
                </a:xfrm>
                <a:prstGeom prst="rect">
                  <a:avLst/>
                </a:prstGeom>
                <a:blipFill>
                  <a:blip r:embed="rId9"/>
                  <a:stretch>
                    <a:fillRect l="-20000" r="-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D504641-F530-45BA-93E9-50F01EB61779}"/>
                    </a:ext>
                  </a:extLst>
                </p:cNvPr>
                <p:cNvSpPr txBox="1"/>
                <p:nvPr/>
              </p:nvSpPr>
              <p:spPr>
                <a:xfrm>
                  <a:off x="3140482" y="2149633"/>
                  <a:ext cx="2783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140482" y="2149633"/>
                  <a:ext cx="278345" cy="276999"/>
                </a:xfrm>
                <a:prstGeom prst="rect">
                  <a:avLst/>
                </a:prstGeom>
                <a:blipFill>
                  <a:blip r:embed="rId10"/>
                  <a:stretch>
                    <a:fillRect l="-13043" r="-6522" b="-1521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B2B4D280-9F02-4B31-B573-660A022EEB7D}"/>
                </a:ext>
              </a:extLst>
            </p:cNvPr>
            <p:cNvSpPr txBox="1"/>
            <p:nvPr/>
          </p:nvSpPr>
          <p:spPr>
            <a:xfrm rot="3600000">
              <a:off x="2796403" y="1902868"/>
              <a:ext cx="109004" cy="276999"/>
            </a:xfrm>
            <a:prstGeom prst="rect">
              <a:avLst/>
            </a:prstGeom>
            <a:noFill/>
          </p:spPr>
          <p:txBody>
            <a:bodyPr wrap="none" lIns="0" tIns="0" rIns="0" bIns="0" rtlCol="0">
              <a:spAutoFit/>
            </a:bodyPr>
            <a:lstStyle/>
            <a:p>
              <a:r>
                <a:rPr lang="en-US" altLang="zh-CN" b="1" dirty="0">
                  <a:solidFill>
                    <a:schemeClr val="accent6"/>
                  </a:solidFill>
                </a:rPr>
                <a:t>y</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F6CC69C-688A-4AA0-988A-D902AB7CD0BE}"/>
                    </a:ext>
                  </a:extLst>
                </p:cNvPr>
                <p:cNvSpPr txBox="1"/>
                <p:nvPr/>
              </p:nvSpPr>
              <p:spPr>
                <a:xfrm>
                  <a:off x="2480347" y="1993857"/>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480347" y="1993857"/>
                  <a:ext cx="283667" cy="276999"/>
                </a:xfrm>
                <a:prstGeom prst="rect">
                  <a:avLst/>
                </a:prstGeom>
                <a:blipFill>
                  <a:blip r:embed="rId11"/>
                  <a:stretch>
                    <a:fillRect l="-13043" r="-6522" b="-15556"/>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C4E0591B-9248-4346-8A30-B151AF1DFA47}"/>
                </a:ext>
              </a:extLst>
            </p:cNvPr>
            <p:cNvSpPr txBox="1"/>
            <p:nvPr/>
          </p:nvSpPr>
          <p:spPr>
            <a:xfrm rot="18000000">
              <a:off x="2549928" y="2479634"/>
              <a:ext cx="91372" cy="276999"/>
            </a:xfrm>
            <a:prstGeom prst="rect">
              <a:avLst/>
            </a:prstGeom>
            <a:noFill/>
          </p:spPr>
          <p:txBody>
            <a:bodyPr wrap="none" lIns="0" tIns="0" rIns="0" bIns="0" rtlCol="0">
              <a:spAutoFit/>
            </a:bodyPr>
            <a:lstStyle/>
            <a:p>
              <a:r>
                <a:rPr lang="en-US" altLang="zh-CN" b="1" dirty="0">
                  <a:solidFill>
                    <a:schemeClr val="accent1">
                      <a:lumMod val="75000"/>
                    </a:schemeClr>
                  </a:solidFill>
                </a:rPr>
                <a:t>z</a:t>
              </a:r>
              <a:endParaRPr lang="zh-CN" altLang="en-US"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1B1EEC-83E0-49B0-9080-B839699D7371}"/>
                    </a:ext>
                  </a:extLst>
                </p:cNvPr>
                <p:cNvSpPr txBox="1"/>
                <p:nvPr/>
              </p:nvSpPr>
              <p:spPr>
                <a:xfrm>
                  <a:off x="2745542" y="2617692"/>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45542" y="2617692"/>
                  <a:ext cx="283667" cy="276999"/>
                </a:xfrm>
                <a:prstGeom prst="rect">
                  <a:avLst/>
                </a:prstGeom>
                <a:blipFill>
                  <a:blip r:embed="rId12"/>
                  <a:stretch>
                    <a:fillRect l="-12766" r="-6383" b="-1777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C5B85FF-90EB-4C37-815E-CE6B85EBEE36}"/>
                  </a:ext>
                </a:extLst>
              </p:cNvPr>
              <p:cNvSpPr txBox="1"/>
              <p:nvPr/>
            </p:nvSpPr>
            <p:spPr>
              <a:xfrm>
                <a:off x="402225" y="1183642"/>
                <a:ext cx="6503447" cy="1876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𝑖𝑗</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𝛾</m:t>
                          </m:r>
                        </m:sub>
                        <m:sup/>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𝐽</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𝐾</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𝛾</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𝛾</m:t>
                                  </m:r>
                                </m:sup>
                              </m:sSub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Γ</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𝛼</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𝛽</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𝛽</m:t>
                                      </m:r>
                                    </m:sup>
                                  </m:sSub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𝛼</m:t>
                                      </m:r>
                                    </m:sup>
                                  </m:sSubSup>
                                </m:e>
                              </m:d>
                            </m:e>
                          </m:d>
                        </m:e>
                      </m:nary>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solidFill>
                            <a:srgbClr val="800000"/>
                          </a:solidFill>
                          <a:latin typeface="Cambria Math" panose="02040503050406030204" pitchFamily="18" charset="0"/>
                        </a:rPr>
                        <m:t>+</m:t>
                      </m:r>
                      <m:nary>
                        <m:naryPr>
                          <m:chr m:val="∑"/>
                          <m:supHide m:val="on"/>
                          <m:ctrlPr>
                            <a:rPr lang="en-US" altLang="zh-CN" sz="2400" b="0" i="1" smtClean="0">
                              <a:solidFill>
                                <a:srgbClr val="800000"/>
                              </a:solidFill>
                              <a:latin typeface="Cambria Math" panose="02040503050406030204" pitchFamily="18" charset="0"/>
                            </a:rPr>
                          </m:ctrlPr>
                        </m:naryPr>
                        <m:sub>
                          <m:r>
                            <m:rPr>
                              <m:brk m:alnAt="7"/>
                            </m:rPr>
                            <a:rPr lang="en-US" altLang="zh-CN" sz="2400" i="1">
                              <a:solidFill>
                                <a:srgbClr val="800000"/>
                              </a:solidFill>
                              <a:latin typeface="Cambria Math" panose="02040503050406030204" pitchFamily="18" charset="0"/>
                            </a:rPr>
                            <m:t>&lt;</m:t>
                          </m:r>
                          <m:r>
                            <a:rPr lang="en-US" altLang="zh-CN" sz="2400" i="1">
                              <a:solidFill>
                                <a:srgbClr val="800000"/>
                              </a:solidFill>
                              <a:latin typeface="Cambria Math" panose="02040503050406030204" pitchFamily="18" charset="0"/>
                            </a:rPr>
                            <m:t>𝑖𝑗</m:t>
                          </m:r>
                          <m:r>
                            <a:rPr lang="en-US" altLang="zh-CN" sz="2400" i="1">
                              <a:solidFill>
                                <a:srgbClr val="800000"/>
                              </a:solidFill>
                              <a:latin typeface="Cambria Math" panose="02040503050406030204" pitchFamily="18" charset="0"/>
                            </a:rPr>
                            <m:t>&gt;</m:t>
                          </m:r>
                          <m:r>
                            <a:rPr lang="en-US" altLang="zh-CN" sz="2400" i="1">
                              <a:solidFill>
                                <a:srgbClr val="800000"/>
                              </a:solidFill>
                              <a:latin typeface="Cambria Math" panose="02040503050406030204" pitchFamily="18" charset="0"/>
                            </a:rPr>
                            <m:t>𝛾</m:t>
                          </m:r>
                        </m:sub>
                        <m:sup/>
                        <m:e>
                          <m:sSup>
                            <m:sSupPr>
                              <m:ctrlPr>
                                <a:rPr lang="en-US" altLang="zh-CN" sz="2400" b="0" i="1" smtClean="0">
                                  <a:solidFill>
                                    <a:srgbClr val="800000"/>
                                  </a:solidFill>
                                  <a:latin typeface="Cambria Math" panose="02040503050406030204" pitchFamily="18" charset="0"/>
                                </a:rPr>
                              </m:ctrlPr>
                            </m:sSupPr>
                            <m:e>
                              <m:r>
                                <a:rPr lang="en-US" altLang="zh-CN" sz="2400" b="0" i="1" smtClean="0">
                                  <a:solidFill>
                                    <a:srgbClr val="800000"/>
                                  </a:solidFill>
                                  <a:latin typeface="Cambria Math" panose="02040503050406030204" pitchFamily="18" charset="0"/>
                                </a:rPr>
                                <m:t>𝛤</m:t>
                              </m:r>
                            </m:e>
                            <m:sup>
                              <m:r>
                                <a:rPr lang="en-US" altLang="zh-CN" sz="2400" b="0" i="1" smtClean="0">
                                  <a:solidFill>
                                    <a:srgbClr val="800000"/>
                                  </a:solidFill>
                                  <a:latin typeface="Cambria Math" panose="02040503050406030204" pitchFamily="18" charset="0"/>
                                </a:rPr>
                                <m:t>′</m:t>
                              </m:r>
                            </m:sup>
                          </m:sSup>
                          <m:d>
                            <m:dPr>
                              <m:ctrlPr>
                                <a:rPr lang="en-US" altLang="zh-CN" sz="2400" b="0" i="1" smtClean="0">
                                  <a:solidFill>
                                    <a:srgbClr val="800000"/>
                                  </a:solidFill>
                                  <a:latin typeface="Cambria Math" panose="02040503050406030204" pitchFamily="18" charset="0"/>
                                </a:rPr>
                              </m:ctrlPr>
                            </m:dPr>
                            <m:e>
                              <m:sSubSup>
                                <m:sSubSupPr>
                                  <m:ctrlPr>
                                    <a:rPr lang="en-US" altLang="zh-CN" sz="2400" b="0" i="1" smtClean="0">
                                      <a:solidFill>
                                        <a:srgbClr val="800000"/>
                                      </a:solidFill>
                                      <a:latin typeface="Cambria Math" panose="02040503050406030204" pitchFamily="18" charset="0"/>
                                    </a:rPr>
                                  </m:ctrlPr>
                                </m:sSubSupPr>
                                <m:e>
                                  <m:r>
                                    <a:rPr lang="en-US" altLang="zh-CN" sz="2400" b="0" i="1" smtClean="0">
                                      <a:solidFill>
                                        <a:srgbClr val="800000"/>
                                      </a:solidFill>
                                      <a:latin typeface="Cambria Math" panose="02040503050406030204" pitchFamily="18" charset="0"/>
                                    </a:rPr>
                                    <m:t>𝑆</m:t>
                                  </m:r>
                                </m:e>
                                <m:sub>
                                  <m:r>
                                    <a:rPr lang="en-US" altLang="zh-CN" sz="2400" b="0" i="1" smtClean="0">
                                      <a:solidFill>
                                        <a:srgbClr val="800000"/>
                                      </a:solidFill>
                                      <a:latin typeface="Cambria Math" panose="02040503050406030204" pitchFamily="18" charset="0"/>
                                    </a:rPr>
                                    <m:t>𝑖</m:t>
                                  </m:r>
                                </m:sub>
                                <m:sup>
                                  <m:r>
                                    <a:rPr lang="en-US" altLang="zh-CN" sz="2400" b="0" i="1" smtClean="0">
                                      <a:solidFill>
                                        <a:srgbClr val="800000"/>
                                      </a:solidFill>
                                      <a:latin typeface="Cambria Math" panose="02040503050406030204" pitchFamily="18" charset="0"/>
                                    </a:rPr>
                                    <m:t>𝛼</m:t>
                                  </m:r>
                                </m:sup>
                              </m:sSubSup>
                              <m:sSubSup>
                                <m:sSubSupPr>
                                  <m:ctrlPr>
                                    <a:rPr lang="en-US" altLang="zh-CN" sz="2400" b="0" i="1" smtClean="0">
                                      <a:solidFill>
                                        <a:srgbClr val="800000"/>
                                      </a:solidFill>
                                      <a:latin typeface="Cambria Math" panose="02040503050406030204" pitchFamily="18" charset="0"/>
                                    </a:rPr>
                                  </m:ctrlPr>
                                </m:sSubSupPr>
                                <m:e>
                                  <m:r>
                                    <a:rPr lang="en-US" altLang="zh-CN" sz="2400" b="0" i="1" smtClean="0">
                                      <a:solidFill>
                                        <a:srgbClr val="800000"/>
                                      </a:solidFill>
                                      <a:latin typeface="Cambria Math" panose="02040503050406030204" pitchFamily="18" charset="0"/>
                                    </a:rPr>
                                    <m:t>𝑆</m:t>
                                  </m:r>
                                </m:e>
                                <m:sub>
                                  <m:r>
                                    <a:rPr lang="en-US" altLang="zh-CN" sz="2400" b="0" i="1" smtClean="0">
                                      <a:solidFill>
                                        <a:srgbClr val="800000"/>
                                      </a:solidFill>
                                      <a:latin typeface="Cambria Math" panose="02040503050406030204" pitchFamily="18" charset="0"/>
                                    </a:rPr>
                                    <m:t>𝑗</m:t>
                                  </m:r>
                                </m:sub>
                                <m:sup>
                                  <m:r>
                                    <a:rPr lang="en-US" altLang="zh-CN" sz="2400" b="0" i="1" smtClean="0">
                                      <a:solidFill>
                                        <a:srgbClr val="800000"/>
                                      </a:solidFill>
                                      <a:latin typeface="Cambria Math" panose="02040503050406030204" pitchFamily="18" charset="0"/>
                                    </a:rPr>
                                    <m:t>𝛾</m:t>
                                  </m:r>
                                </m:sup>
                              </m:sSubSup>
                              <m:r>
                                <a:rPr lang="en-US" altLang="zh-CN" sz="2400" b="0" i="1" smtClean="0">
                                  <a:solidFill>
                                    <a:srgbClr val="800000"/>
                                  </a:solidFill>
                                  <a:latin typeface="Cambria Math" panose="02040503050406030204" pitchFamily="18" charset="0"/>
                                </a:rPr>
                                <m:t>+</m:t>
                              </m:r>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𝑖</m:t>
                                  </m:r>
                                </m:sub>
                                <m:sup>
                                  <m:r>
                                    <a:rPr lang="en-US" altLang="zh-CN" sz="2400" b="0" i="1" smtClean="0">
                                      <a:solidFill>
                                        <a:srgbClr val="800000"/>
                                      </a:solidFill>
                                      <a:latin typeface="Cambria Math" panose="02040503050406030204" pitchFamily="18" charset="0"/>
                                    </a:rPr>
                                    <m:t>𝛾</m:t>
                                  </m:r>
                                </m:sup>
                              </m:sSubSup>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𝑗</m:t>
                                  </m:r>
                                </m:sub>
                                <m:sup>
                                  <m:r>
                                    <a:rPr lang="en-US" altLang="zh-CN" sz="2400" b="0" i="1" smtClean="0">
                                      <a:solidFill>
                                        <a:srgbClr val="800000"/>
                                      </a:solidFill>
                                      <a:latin typeface="Cambria Math" panose="02040503050406030204" pitchFamily="18" charset="0"/>
                                    </a:rPr>
                                    <m:t>𝛼</m:t>
                                  </m:r>
                                </m:sup>
                              </m:sSubSup>
                              <m:r>
                                <a:rPr lang="en-US" altLang="zh-CN" sz="2400" b="0" i="1" smtClean="0">
                                  <a:solidFill>
                                    <a:srgbClr val="800000"/>
                                  </a:solidFill>
                                  <a:latin typeface="Cambria Math" panose="02040503050406030204" pitchFamily="18" charset="0"/>
                                </a:rPr>
                                <m:t>+</m:t>
                              </m:r>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𝑖</m:t>
                                  </m:r>
                                </m:sub>
                                <m:sup>
                                  <m:r>
                                    <a:rPr lang="en-US" altLang="zh-CN" sz="2400" b="0" i="1" smtClean="0">
                                      <a:solidFill>
                                        <a:srgbClr val="800000"/>
                                      </a:solidFill>
                                      <a:latin typeface="Cambria Math" panose="02040503050406030204" pitchFamily="18" charset="0"/>
                                    </a:rPr>
                                    <m:t>𝛽</m:t>
                                  </m:r>
                                </m:sup>
                              </m:sSubSup>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𝑗</m:t>
                                  </m:r>
                                </m:sub>
                                <m:sup>
                                  <m:r>
                                    <a:rPr lang="en-US" altLang="zh-CN" sz="2400" i="1">
                                      <a:solidFill>
                                        <a:srgbClr val="800000"/>
                                      </a:solidFill>
                                      <a:latin typeface="Cambria Math" panose="02040503050406030204" pitchFamily="18" charset="0"/>
                                    </a:rPr>
                                    <m:t>𝛾</m:t>
                                  </m:r>
                                </m:sup>
                              </m:sSubSup>
                              <m:r>
                                <a:rPr lang="en-US" altLang="zh-CN" sz="2400" b="0" i="1" smtClean="0">
                                  <a:solidFill>
                                    <a:srgbClr val="800000"/>
                                  </a:solidFill>
                                  <a:latin typeface="Cambria Math" panose="02040503050406030204" pitchFamily="18" charset="0"/>
                                </a:rPr>
                                <m:t>+</m:t>
                              </m:r>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𝑖</m:t>
                                  </m:r>
                                </m:sub>
                                <m:sup>
                                  <m:r>
                                    <a:rPr lang="en-US" altLang="zh-CN" sz="2400" i="1">
                                      <a:solidFill>
                                        <a:srgbClr val="800000"/>
                                      </a:solidFill>
                                      <a:latin typeface="Cambria Math" panose="02040503050406030204" pitchFamily="18" charset="0"/>
                                    </a:rPr>
                                    <m:t>𝛾</m:t>
                                  </m:r>
                                </m:sup>
                              </m:sSubSup>
                              <m:sSubSup>
                                <m:sSubSupPr>
                                  <m:ctrlPr>
                                    <a:rPr lang="en-US" altLang="zh-CN" sz="2400" i="1">
                                      <a:solidFill>
                                        <a:srgbClr val="800000"/>
                                      </a:solidFill>
                                      <a:latin typeface="Cambria Math" panose="02040503050406030204" pitchFamily="18" charset="0"/>
                                    </a:rPr>
                                  </m:ctrlPr>
                                </m:sSubSupPr>
                                <m:e>
                                  <m:r>
                                    <a:rPr lang="en-US" altLang="zh-CN" sz="2400" i="1">
                                      <a:solidFill>
                                        <a:srgbClr val="800000"/>
                                      </a:solidFill>
                                      <a:latin typeface="Cambria Math" panose="02040503050406030204" pitchFamily="18" charset="0"/>
                                    </a:rPr>
                                    <m:t>𝑆</m:t>
                                  </m:r>
                                </m:e>
                                <m:sub>
                                  <m:r>
                                    <a:rPr lang="en-US" altLang="zh-CN" sz="2400" i="1">
                                      <a:solidFill>
                                        <a:srgbClr val="800000"/>
                                      </a:solidFill>
                                      <a:latin typeface="Cambria Math" panose="02040503050406030204" pitchFamily="18" charset="0"/>
                                    </a:rPr>
                                    <m:t>𝑗</m:t>
                                  </m:r>
                                </m:sub>
                                <m:sup>
                                  <m:r>
                                    <a:rPr lang="en-US" altLang="zh-CN" sz="2400" b="0" i="1" smtClean="0">
                                      <a:solidFill>
                                        <a:srgbClr val="800000"/>
                                      </a:solidFill>
                                      <a:latin typeface="Cambria Math" panose="02040503050406030204" pitchFamily="18" charset="0"/>
                                    </a:rPr>
                                    <m:t>𝛽</m:t>
                                  </m:r>
                                </m:sup>
                              </m:sSubSup>
                            </m:e>
                          </m:d>
                        </m:e>
                      </m:nary>
                    </m:oMath>
                  </m:oMathPara>
                </a14:m>
                <a:endParaRPr lang="en-US" altLang="zh-CN" sz="2400" b="0" i="1" dirty="0"/>
              </a:p>
            </p:txBody>
          </p:sp>
        </mc:Choice>
        <mc:Fallback xmlns="">
          <p:sp>
            <p:nvSpPr>
              <p:cNvPr id="14" name="文本框 13">
                <a:extLst>
                  <a:ext uri="{FF2B5EF4-FFF2-40B4-BE49-F238E27FC236}">
                    <a16:creationId xmlns:a16="http://schemas.microsoft.com/office/drawing/2014/main" id="{FC5B85FF-90EB-4C37-815E-CE6B85EBEE36}"/>
                  </a:ext>
                </a:extLst>
              </p:cNvPr>
              <p:cNvSpPr txBox="1">
                <a:spLocks noRot="1" noChangeAspect="1" noMove="1" noResize="1" noEditPoints="1" noAdjustHandles="1" noChangeArrowheads="1" noChangeShapeType="1" noTextEdit="1"/>
              </p:cNvSpPr>
              <p:nvPr/>
            </p:nvSpPr>
            <p:spPr>
              <a:xfrm>
                <a:off x="402225" y="1183642"/>
                <a:ext cx="6503447" cy="187602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23A7645-EAEF-4F2B-A038-C86DB7D41246}"/>
                  </a:ext>
                </a:extLst>
              </p:cNvPr>
              <p:cNvSpPr/>
              <p:nvPr/>
            </p:nvSpPr>
            <p:spPr>
              <a:xfrm>
                <a:off x="485971" y="3958440"/>
                <a:ext cx="10905118" cy="1804853"/>
              </a:xfrm>
              <a:prstGeom prst="rect">
                <a:avLst/>
              </a:prstGeom>
            </p:spPr>
            <p:txBody>
              <a:bodyPr wrap="square">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The model parameters are parameterized using “spherical” angles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𝛼</m:t>
                    </m:r>
                  </m:oMath>
                </a14:m>
                <a:r>
                  <a:rPr lang="en-US" altLang="zh-CN" sz="24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𝛽</m:t>
                    </m:r>
                  </m:oMath>
                </a14:m>
                <a:r>
                  <a:rPr lang="en-US" altLang="zh-CN" sz="2400" dirty="0">
                    <a:latin typeface="Times New Roman" panose="02020603050405020304" pitchFamily="18" charset="0"/>
                    <a:cs typeface="Times New Roman" panose="02020603050405020304" pitchFamily="18" charset="0"/>
                  </a:rPr>
                  <a:t>:</a:t>
                </a:r>
              </a:p>
              <a:p>
                <a:pPr algn="ctr">
                  <a:lnSpc>
                    <a:spcPct val="150000"/>
                  </a:lnSpc>
                </a:pPr>
                <a14:m>
                  <m:oMath xmlns:m="http://schemas.openxmlformats.org/officeDocument/2006/math">
                    <m:r>
                      <a:rPr lang="en-US" altLang="zh-CN" sz="2400" i="1" smtClean="0">
                        <a:solidFill>
                          <a:srgbClr val="0000CC"/>
                        </a:solidFill>
                        <a:latin typeface="Cambria Math" panose="02040503050406030204" pitchFamily="18" charset="0"/>
                      </a:rPr>
                      <m:t>𝐽</m:t>
                    </m:r>
                    <m:r>
                      <a:rPr lang="en-US" altLang="zh-CN" sz="2400" i="1" smtClean="0">
                        <a:solidFill>
                          <a:srgbClr val="0000CC"/>
                        </a:solidFill>
                        <a:latin typeface="Cambria Math" panose="02040503050406030204" pitchFamily="18" charset="0"/>
                      </a:rPr>
                      <m:t>=</m:t>
                    </m:r>
                    <m:r>
                      <a:rPr lang="en-US" altLang="zh-CN" sz="2400" i="1" smtClean="0">
                        <a:solidFill>
                          <a:srgbClr val="0000CC"/>
                        </a:solidFill>
                        <a:latin typeface="Cambria Math" panose="02040503050406030204" pitchFamily="18" charset="0"/>
                      </a:rPr>
                      <m:t>𝐴</m:t>
                    </m:r>
                    <m:func>
                      <m:funcPr>
                        <m:ctrlPr>
                          <a:rPr lang="en-US" altLang="zh-CN" sz="2400" i="1">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𝛼</m:t>
                        </m:r>
                      </m:e>
                    </m:func>
                    <m:func>
                      <m:funcPr>
                        <m:ctrlPr>
                          <a:rPr lang="en-US" altLang="zh-CN" sz="2400" i="1">
                            <a:solidFill>
                              <a:srgbClr val="0000CC"/>
                            </a:solidFill>
                            <a:latin typeface="Cambria Math" panose="02040503050406030204" pitchFamily="18" charset="0"/>
                          </a:rPr>
                        </m:ctrlPr>
                      </m:funcPr>
                      <m:fName>
                        <m:r>
                          <m:rPr>
                            <m:sty m:val="p"/>
                          </m:rPr>
                          <a:rPr lang="en-US" altLang="zh-CN" sz="2400" b="0" i="0" smtClean="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𝛽</m:t>
                        </m:r>
                      </m:e>
                    </m:func>
                  </m:oMath>
                </a14:m>
                <a:r>
                  <a:rPr lang="en-US" altLang="zh-CN" sz="2400"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a:solidFill>
                          <a:srgbClr val="0000CC"/>
                        </a:solidFill>
                        <a:latin typeface="Cambria Math" panose="02040503050406030204" pitchFamily="18" charset="0"/>
                      </a:rPr>
                      <m:t>𝐾</m:t>
                    </m:r>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𝐴</m:t>
                    </m:r>
                    <m:func>
                      <m:funcPr>
                        <m:ctrlPr>
                          <a:rPr lang="en-US" altLang="zh-CN" sz="2400" i="1" smtClean="0">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𝛼</m:t>
                        </m:r>
                      </m:e>
                    </m:func>
                    <m:func>
                      <m:funcPr>
                        <m:ctrlPr>
                          <a:rPr lang="en-US" altLang="zh-CN" sz="2400" i="1">
                            <a:solidFill>
                              <a:srgbClr val="0000CC"/>
                            </a:solidFill>
                            <a:latin typeface="Cambria Math" panose="02040503050406030204" pitchFamily="18" charset="0"/>
                          </a:rPr>
                        </m:ctrlPr>
                      </m:funcPr>
                      <m:fName>
                        <m:r>
                          <m:rPr>
                            <m:sty m:val="p"/>
                          </m:rPr>
                          <a:rPr lang="en-US" altLang="zh-CN" sz="2400" b="0" i="0" smtClean="0">
                            <a:solidFill>
                              <a:srgbClr val="0000CC"/>
                            </a:solidFill>
                            <a:latin typeface="Cambria Math" panose="02040503050406030204" pitchFamily="18" charset="0"/>
                          </a:rPr>
                          <m:t>cos</m:t>
                        </m:r>
                      </m:fName>
                      <m:e>
                        <m:r>
                          <a:rPr lang="en-US" altLang="zh-CN" sz="2400" b="0" i="1" smtClean="0">
                            <a:solidFill>
                              <a:srgbClr val="0000CC"/>
                            </a:solidFill>
                            <a:latin typeface="Cambria Math" panose="02040503050406030204" pitchFamily="18" charset="0"/>
                          </a:rPr>
                          <m:t>𝛽</m:t>
                        </m:r>
                      </m:e>
                    </m:func>
                  </m:oMath>
                </a14:m>
                <a:r>
                  <a:rPr lang="en-US" altLang="zh-CN" sz="2400"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400">
                        <a:solidFill>
                          <a:srgbClr val="0000CC"/>
                        </a:solidFill>
                        <a:latin typeface="Cambria Math" panose="02040503050406030204" pitchFamily="18" charset="0"/>
                      </a:rPr>
                      <m:t>Γ</m:t>
                    </m:r>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𝐴</m:t>
                    </m:r>
                    <m:func>
                      <m:funcPr>
                        <m:ctrlPr>
                          <a:rPr lang="en-US" altLang="zh-CN" sz="2400" i="1">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cos</m:t>
                        </m:r>
                      </m:fName>
                      <m:e>
                        <m:r>
                          <a:rPr lang="en-US" altLang="zh-CN" sz="2400" b="0" i="1" smtClean="0">
                            <a:solidFill>
                              <a:srgbClr val="0000CC"/>
                            </a:solidFill>
                            <a:latin typeface="Cambria Math" panose="02040503050406030204" pitchFamily="18" charset="0"/>
                          </a:rPr>
                          <m:t>𝛼</m:t>
                        </m:r>
                      </m:e>
                    </m:func>
                  </m:oMath>
                </a14:m>
                <a:r>
                  <a:rPr lang="en-US" altLang="zh-CN" sz="2400" b="0" i="1" dirty="0">
                    <a:solidFill>
                      <a:srgbClr val="0000CC"/>
                    </a:solidFill>
                    <a:latin typeface="Cambria Math" panose="02040503050406030204" pitchFamily="18" charset="0"/>
                  </a:rPr>
                  <a:t>,    </a:t>
                </a:r>
                <a14:m>
                  <m:oMath xmlns:m="http://schemas.openxmlformats.org/officeDocument/2006/math">
                    <m:r>
                      <a:rPr lang="en-US" altLang="zh-CN" sz="2400" i="1">
                        <a:solidFill>
                          <a:srgbClr val="0000CC"/>
                        </a:solidFill>
                        <a:latin typeface="Cambria Math" panose="02040503050406030204" pitchFamily="18" charset="0"/>
                      </a:rPr>
                      <m:t>𝐴</m:t>
                    </m:r>
                    <m:r>
                      <a:rPr lang="en-US" altLang="zh-CN" sz="2400" i="1">
                        <a:solidFill>
                          <a:srgbClr val="0000CC"/>
                        </a:solidFill>
                        <a:latin typeface="Cambria Math" panose="02040503050406030204" pitchFamily="18" charset="0"/>
                      </a:rPr>
                      <m:t>=</m:t>
                    </m:r>
                    <m:rad>
                      <m:radPr>
                        <m:degHide m:val="on"/>
                        <m:ctrlPr>
                          <a:rPr lang="en-US" altLang="zh-CN" sz="2400" i="1">
                            <a:solidFill>
                              <a:srgbClr val="0000CC"/>
                            </a:solidFill>
                            <a:latin typeface="Cambria Math" panose="02040503050406030204" pitchFamily="18" charset="0"/>
                          </a:rPr>
                        </m:ctrlPr>
                      </m:radPr>
                      <m:deg/>
                      <m:e>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𝐽</m:t>
                            </m:r>
                          </m:e>
                          <m:sup>
                            <m:r>
                              <a:rPr lang="en-US" altLang="zh-CN" sz="2400" i="1">
                                <a:solidFill>
                                  <a:srgbClr val="0000CC"/>
                                </a:solidFill>
                                <a:latin typeface="Cambria Math" panose="02040503050406030204" pitchFamily="18" charset="0"/>
                              </a:rPr>
                              <m:t>2</m:t>
                            </m:r>
                          </m:sup>
                        </m:sSup>
                        <m:r>
                          <a:rPr lang="en-US" altLang="zh-CN" sz="2400" i="1">
                            <a:solidFill>
                              <a:srgbClr val="0000CC"/>
                            </a:solidFill>
                            <a:latin typeface="Cambria Math" panose="02040503050406030204" pitchFamily="18" charset="0"/>
                          </a:rPr>
                          <m:t>+</m:t>
                        </m:r>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𝐾</m:t>
                            </m:r>
                          </m:e>
                          <m:sup>
                            <m:r>
                              <a:rPr lang="en-US" altLang="zh-CN" sz="2400" i="1">
                                <a:solidFill>
                                  <a:srgbClr val="0000CC"/>
                                </a:solidFill>
                                <a:latin typeface="Cambria Math" panose="02040503050406030204" pitchFamily="18" charset="0"/>
                              </a:rPr>
                              <m:t>2</m:t>
                            </m:r>
                          </m:sup>
                        </m:sSup>
                        <m:r>
                          <a:rPr lang="en-US" altLang="zh-CN" sz="2400" i="1">
                            <a:solidFill>
                              <a:srgbClr val="0000CC"/>
                            </a:solidFill>
                            <a:latin typeface="Cambria Math" panose="02040503050406030204" pitchFamily="18" charset="0"/>
                          </a:rPr>
                          <m:t>+</m:t>
                        </m:r>
                        <m:sSup>
                          <m:sSupPr>
                            <m:ctrlPr>
                              <a:rPr lang="en-US" altLang="zh-CN" sz="2400" i="1">
                                <a:solidFill>
                                  <a:srgbClr val="0000CC"/>
                                </a:solidFill>
                                <a:latin typeface="Cambria Math" panose="02040503050406030204" pitchFamily="18" charset="0"/>
                              </a:rPr>
                            </m:ctrlPr>
                          </m:sSupPr>
                          <m:e>
                            <m:r>
                              <m:rPr>
                                <m:sty m:val="p"/>
                              </m:rPr>
                              <a:rPr lang="en-US" altLang="zh-CN" sz="2400">
                                <a:solidFill>
                                  <a:srgbClr val="0000CC"/>
                                </a:solidFill>
                                <a:latin typeface="Cambria Math" panose="02040503050406030204" pitchFamily="18" charset="0"/>
                              </a:rPr>
                              <m:t>Γ</m:t>
                            </m:r>
                          </m:e>
                          <m:sup>
                            <m:r>
                              <a:rPr lang="en-US" altLang="zh-CN" sz="2400" i="1">
                                <a:solidFill>
                                  <a:srgbClr val="0000CC"/>
                                </a:solidFill>
                                <a:latin typeface="Cambria Math" panose="02040503050406030204" pitchFamily="18" charset="0"/>
                              </a:rPr>
                              <m:t>2</m:t>
                            </m:r>
                          </m:sup>
                        </m:sSup>
                      </m:e>
                    </m:rad>
                    <m:r>
                      <a:rPr lang="en-US" altLang="zh-CN" sz="2400" i="1">
                        <a:solidFill>
                          <a:srgbClr val="0000CC"/>
                        </a:solidFill>
                        <a:latin typeface="Cambria Math" panose="02040503050406030204" pitchFamily="18" charset="0"/>
                      </a:rPr>
                      <m:t>=1</m:t>
                    </m:r>
                  </m:oMath>
                </a14:m>
                <a:endParaRPr lang="en-US" altLang="zh-CN" sz="2400" dirty="0">
                  <a:solidFill>
                    <a:srgbClr val="0000CC"/>
                  </a:solidFill>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𝛼</m:t>
                    </m:r>
                    <m:r>
                      <a:rPr lang="en-US" altLang="zh-CN" sz="2400" i="1" dirty="0">
                        <a:latin typeface="Cambria Math" panose="02040503050406030204" pitchFamily="18" charset="0"/>
                        <a:ea typeface="Cambria Math" panose="02040503050406030204" pitchFamily="18" charset="0"/>
                      </a:rPr>
                      <m:t>∈[0, </m:t>
                    </m:r>
                    <m:r>
                      <a:rPr lang="en-US" altLang="zh-CN" sz="2400" i="1" dirty="0">
                        <a:latin typeface="Cambria Math" panose="02040503050406030204" pitchFamily="18" charset="0"/>
                        <a:ea typeface="Cambria Math" panose="02040503050406030204" pitchFamily="18" charset="0"/>
                      </a:rPr>
                      <m:t>𝜋</m:t>
                    </m:r>
                    <m:r>
                      <a:rPr lang="en-US" altLang="zh-CN" sz="2400" i="1" dirty="0">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𝛽</m:t>
                    </m:r>
                    <m:r>
                      <a:rPr lang="en-US" altLang="zh-CN" sz="2400" i="1">
                        <a:latin typeface="Cambria Math" panose="02040503050406030204" pitchFamily="18" charset="0"/>
                        <a:ea typeface="Cambria Math" panose="02040503050406030204" pitchFamily="18" charset="0"/>
                      </a:rPr>
                      <m:t>∈[0, 2</m:t>
                    </m:r>
                    <m:r>
                      <a:rPr lang="en-US" altLang="zh-CN" sz="2400" i="1">
                        <a:latin typeface="Cambria Math" panose="02040503050406030204" pitchFamily="18" charset="0"/>
                        <a:ea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sz="2400" b="0" i="1" smtClean="0">
                            <a:latin typeface="Cambria Math" panose="02040503050406030204" pitchFamily="18" charset="0"/>
                            <a:cs typeface="Times New Roman" panose="02020603050405020304" pitchFamily="18" charset="0"/>
                          </a:rPr>
                        </m:ctrlPr>
                      </m:sSupPr>
                      <m:e>
                        <m:r>
                          <m:rPr>
                            <m:sty m:val="p"/>
                          </m:rPr>
                          <a:rPr lang="en-US" altLang="zh-CN" sz="2400" b="0" i="0" smtClean="0">
                            <a:latin typeface="Cambria Math" panose="02040503050406030204" pitchFamily="18" charset="0"/>
                            <a:cs typeface="Times New Roman" panose="02020603050405020304" pitchFamily="18" charset="0"/>
                          </a:rPr>
                          <m:t>Γ</m:t>
                        </m:r>
                      </m:e>
                      <m:sup>
                        <m:r>
                          <a:rPr lang="en-US" altLang="zh-CN" sz="2400" b="0" i="1" smtClean="0">
                            <a:latin typeface="Cambria Math" panose="02040503050406030204" pitchFamily="18" charset="0"/>
                            <a:cs typeface="Times New Roman" panose="02020603050405020304" pitchFamily="18" charset="0"/>
                          </a:rPr>
                          <m:t>′</m:t>
                        </m:r>
                      </m:sup>
                    </m:sSup>
                  </m:oMath>
                </a14:m>
                <a:r>
                  <a:rPr lang="en-US" altLang="zh-CN" sz="2400" dirty="0">
                    <a:latin typeface="Times New Roman" panose="02020603050405020304" pitchFamily="18" charset="0"/>
                    <a:cs typeface="Times New Roman" panose="02020603050405020304" pitchFamily="18" charset="0"/>
                  </a:rPr>
                  <a:t> kept as a separate parameter.</a:t>
                </a:r>
              </a:p>
            </p:txBody>
          </p:sp>
        </mc:Choice>
        <mc:Fallback xmlns="">
          <p:sp>
            <p:nvSpPr>
              <p:cNvPr id="22" name="矩形 21">
                <a:extLst>
                  <a:ext uri="{FF2B5EF4-FFF2-40B4-BE49-F238E27FC236}">
                    <a16:creationId xmlns:a16="http://schemas.microsoft.com/office/drawing/2014/main" id="{023A7645-EAEF-4F2B-A038-C86DB7D41246}"/>
                  </a:ext>
                </a:extLst>
              </p:cNvPr>
              <p:cNvSpPr>
                <a:spLocks noRot="1" noChangeAspect="1" noMove="1" noResize="1" noEditPoints="1" noAdjustHandles="1" noChangeArrowheads="1" noChangeShapeType="1" noTextEdit="1"/>
              </p:cNvSpPr>
              <p:nvPr/>
            </p:nvSpPr>
            <p:spPr>
              <a:xfrm>
                <a:off x="485971" y="3958440"/>
                <a:ext cx="10905118" cy="1804853"/>
              </a:xfrm>
              <a:prstGeom prst="rect">
                <a:avLst/>
              </a:prstGeom>
              <a:blipFill>
                <a:blip r:embed="rId14"/>
                <a:stretch>
                  <a:fillRect l="-894" b="-6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66BD432-E84F-42C1-8AF4-78BC42906367}"/>
                  </a:ext>
                </a:extLst>
              </p:cNvPr>
              <p:cNvSpPr txBox="1"/>
              <p:nvPr/>
            </p:nvSpPr>
            <p:spPr>
              <a:xfrm>
                <a:off x="4191" y="222548"/>
                <a:ext cx="12189600" cy="523220"/>
              </a:xfrm>
              <a:prstGeom prst="rect">
                <a:avLst/>
              </a:prstGeom>
              <a:noFill/>
            </p:spPr>
            <p:txBody>
              <a:bodyPr wrap="square" rtlCol="0">
                <a:spAutoFit/>
              </a:bodyPr>
              <a:lstStyle/>
              <a:p>
                <a:pPr algn="ct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𝐽</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𝐾</m:t>
                    </m:r>
                    <m:r>
                      <a:rPr lang="en-US" altLang="zh-CN" sz="2800" b="0" i="1"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Γ</m:t>
                    </m:r>
                  </m:oMath>
                </a14:m>
                <a:r>
                  <a:rPr lang="en-US" altLang="zh-CN" sz="2800" dirty="0">
                    <a:latin typeface="Times New Roman" panose="02020603050405020304" pitchFamily="18" charset="0"/>
                    <a:cs typeface="Times New Roman" panose="02020603050405020304" pitchFamily="18" charset="0"/>
                  </a:rPr>
                  <a:t> model on triangular lattice</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466BD432-E84F-42C1-8AF4-78BC42906367}"/>
                  </a:ext>
                </a:extLst>
              </p:cNvPr>
              <p:cNvSpPr txBox="1">
                <a:spLocks noRot="1" noChangeAspect="1" noMove="1" noResize="1" noEditPoints="1" noAdjustHandles="1" noChangeArrowheads="1" noChangeShapeType="1" noTextEdit="1"/>
              </p:cNvSpPr>
              <p:nvPr/>
            </p:nvSpPr>
            <p:spPr>
              <a:xfrm>
                <a:off x="4191" y="222548"/>
                <a:ext cx="12189600" cy="523220"/>
              </a:xfrm>
              <a:prstGeom prst="rect">
                <a:avLst/>
              </a:prstGeom>
              <a:blipFill>
                <a:blip r:embed="rId15"/>
                <a:stretch>
                  <a:fillRect t="-12941" b="-32941"/>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5C6F2183-48A0-4BFF-A5ED-AA1B6C681E6F}"/>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9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5DB7B7-B065-4DFB-ACFC-F164F25780F8}"/>
              </a:ext>
            </a:extLst>
          </p:cNvPr>
          <p:cNvGrpSpPr/>
          <p:nvPr/>
        </p:nvGrpSpPr>
        <p:grpSpPr>
          <a:xfrm>
            <a:off x="0" y="975717"/>
            <a:ext cx="12192000" cy="5888439"/>
            <a:chOff x="0" y="975717"/>
            <a:chExt cx="12192000" cy="5888439"/>
          </a:xfrm>
        </p:grpSpPr>
        <p:pic>
          <p:nvPicPr>
            <p:cNvPr id="5" name="图片 4">
              <a:extLst>
                <a:ext uri="{FF2B5EF4-FFF2-40B4-BE49-F238E27FC236}">
                  <a16:creationId xmlns:a16="http://schemas.microsoft.com/office/drawing/2014/main" id="{04A3E042-B885-4F0D-8A12-4FA3565EB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717"/>
              <a:ext cx="12192000" cy="588645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447E595-81D8-4F84-A2DD-529990D0153E}"/>
                    </a:ext>
                  </a:extLst>
                </p:cNvPr>
                <p:cNvSpPr txBox="1"/>
                <p:nvPr/>
              </p:nvSpPr>
              <p:spPr>
                <a:xfrm>
                  <a:off x="214305" y="1261260"/>
                  <a:ext cx="16503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𝛼</m:t>
                        </m:r>
                        <m:r>
                          <a:rPr lang="en-US" altLang="zh-CN" sz="2400" b="0" i="1" smtClean="0">
                            <a:solidFill>
                              <a:srgbClr val="FF0000"/>
                            </a:solidFill>
                            <a:latin typeface="Cambria Math" panose="02040503050406030204" pitchFamily="18" charset="0"/>
                            <a:ea typeface="Cambria Math" panose="02040503050406030204" pitchFamily="18" charset="0"/>
                          </a:rPr>
                          <m:t>∈[0, </m:t>
                        </m:r>
                        <m:r>
                          <a:rPr lang="en-US" altLang="zh-CN" sz="2400" b="0" i="1" smtClean="0">
                            <a:solidFill>
                              <a:srgbClr val="FF0000"/>
                            </a:solidFill>
                            <a:latin typeface="Cambria Math" panose="02040503050406030204" pitchFamily="18" charset="0"/>
                            <a:ea typeface="Cambria Math" panose="02040503050406030204" pitchFamily="18" charset="0"/>
                          </a:rPr>
                          <m:t>𝜋</m:t>
                        </m:r>
                        <m:r>
                          <a:rPr lang="en-US" altLang="zh-CN" sz="2400" b="0" i="1" smtClean="0">
                            <a:solidFill>
                              <a:srgbClr val="FF0000"/>
                            </a:solidFill>
                            <a:latin typeface="Cambria Math" panose="02040503050406030204" pitchFamily="18" charset="0"/>
                            <a:ea typeface="Cambria Math" panose="02040503050406030204" pitchFamily="18" charset="0"/>
                          </a:rPr>
                          <m:t>/2]</m:t>
                        </m:r>
                      </m:oMath>
                    </m:oMathPara>
                  </a14:m>
                  <a:endParaRPr lang="zh-CN" altLang="en-US" sz="2400" dirty="0">
                    <a:solidFill>
                      <a:srgbClr val="FF0000"/>
                    </a:solidFill>
                  </a:endParaRPr>
                </a:p>
              </p:txBody>
            </p:sp>
          </mc:Choice>
          <mc:Fallback xmlns="">
            <p:sp>
              <p:nvSpPr>
                <p:cNvPr id="8" name="文本框 7">
                  <a:extLst>
                    <a:ext uri="{FF2B5EF4-FFF2-40B4-BE49-F238E27FC236}">
                      <a16:creationId xmlns:a16="http://schemas.microsoft.com/office/drawing/2014/main" id="{5447E595-81D8-4F84-A2DD-529990D0153E}"/>
                    </a:ext>
                  </a:extLst>
                </p:cNvPr>
                <p:cNvSpPr txBox="1">
                  <a:spLocks noRot="1" noChangeAspect="1" noMove="1" noResize="1" noEditPoints="1" noAdjustHandles="1" noChangeArrowheads="1" noChangeShapeType="1" noTextEdit="1"/>
                </p:cNvSpPr>
                <p:nvPr/>
              </p:nvSpPr>
              <p:spPr>
                <a:xfrm>
                  <a:off x="214305" y="1261260"/>
                  <a:ext cx="1650388" cy="369332"/>
                </a:xfrm>
                <a:prstGeom prst="rect">
                  <a:avLst/>
                </a:prstGeom>
                <a:blipFill>
                  <a:blip r:embed="rId3"/>
                  <a:stretch>
                    <a:fillRect l="-1476" r="-5904"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DB8B12-EE13-4D19-B665-D59E5BEFD676}"/>
                    </a:ext>
                  </a:extLst>
                </p:cNvPr>
                <p:cNvSpPr txBox="1"/>
                <p:nvPr/>
              </p:nvSpPr>
              <p:spPr>
                <a:xfrm>
                  <a:off x="10327889" y="1132122"/>
                  <a:ext cx="1400512" cy="627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𝛼</m:t>
                        </m:r>
                        <m:r>
                          <a:rPr lang="en-US" altLang="zh-CN" sz="2400" b="0" i="1" smtClean="0">
                            <a:solidFill>
                              <a:srgbClr val="FF0000"/>
                            </a:solidFill>
                            <a:latin typeface="Cambria Math" panose="02040503050406030204" pitchFamily="18" charset="0"/>
                            <a:ea typeface="Cambria Math" panose="02040503050406030204" pitchFamily="18" charset="0"/>
                          </a:rPr>
                          <m:t>∈[</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𝜋</m:t>
                            </m:r>
                          </m:num>
                          <m:den>
                            <m:r>
                              <a:rPr lang="en-US" altLang="zh-CN" sz="2400" b="0" i="1" smtClean="0">
                                <a:solidFill>
                                  <a:srgbClr val="FF0000"/>
                                </a:solidFill>
                                <a:latin typeface="Cambria Math" panose="02040503050406030204" pitchFamily="18" charset="0"/>
                                <a:ea typeface="Cambria Math" panose="02040503050406030204" pitchFamily="18" charset="0"/>
                              </a:rPr>
                              <m:t>2</m:t>
                            </m:r>
                          </m:den>
                        </m:f>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𝜋</m:t>
                        </m:r>
                        <m:r>
                          <a:rPr lang="en-US" altLang="zh-CN" sz="24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400" dirty="0">
                    <a:solidFill>
                      <a:srgbClr val="FF0000"/>
                    </a:solidFill>
                  </a:endParaRPr>
                </a:p>
              </p:txBody>
            </p:sp>
          </mc:Choice>
          <mc:Fallback xmlns="">
            <p:sp>
              <p:nvSpPr>
                <p:cNvPr id="10" name="文本框 9">
                  <a:extLst>
                    <a:ext uri="{FF2B5EF4-FFF2-40B4-BE49-F238E27FC236}">
                      <a16:creationId xmlns:a16="http://schemas.microsoft.com/office/drawing/2014/main" id="{0EDB8B12-EE13-4D19-B665-D59E5BEFD676}"/>
                    </a:ext>
                  </a:extLst>
                </p:cNvPr>
                <p:cNvSpPr txBox="1">
                  <a:spLocks noRot="1" noChangeAspect="1" noMove="1" noResize="1" noEditPoints="1" noAdjustHandles="1" noChangeArrowheads="1" noChangeShapeType="1" noTextEdit="1"/>
                </p:cNvSpPr>
                <p:nvPr/>
              </p:nvSpPr>
              <p:spPr>
                <a:xfrm>
                  <a:off x="10327889" y="1132122"/>
                  <a:ext cx="1400512" cy="627608"/>
                </a:xfrm>
                <a:prstGeom prst="rect">
                  <a:avLst/>
                </a:prstGeom>
                <a:blipFill>
                  <a:blip r:embed="rId4"/>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4CC08427-9F09-4373-BF8B-7FE61147E16A}"/>
                </a:ext>
              </a:extLst>
            </p:cNvPr>
            <p:cNvSpPr txBox="1"/>
            <p:nvPr/>
          </p:nvSpPr>
          <p:spPr>
            <a:xfrm>
              <a:off x="1823638" y="4596938"/>
              <a:ext cx="1082351"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FM</a:t>
              </a:r>
              <a:r>
                <a:rPr lang="zh-CN" altLang="en-US" dirty="0">
                  <a:latin typeface="Times New Roman" panose="02020603050405020304" pitchFamily="18" charset="0"/>
                  <a:cs typeface="Times New Roman" panose="02020603050405020304" pitchFamily="18" charset="0"/>
                </a:rPr>
                <a:t>垂直于</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方向的平面内</a:t>
              </a:r>
            </a:p>
          </p:txBody>
        </p:sp>
        <p:sp>
          <p:nvSpPr>
            <p:cNvPr id="3" name="文本框 2">
              <a:extLst>
                <a:ext uri="{FF2B5EF4-FFF2-40B4-BE49-F238E27FC236}">
                  <a16:creationId xmlns:a16="http://schemas.microsoft.com/office/drawing/2014/main" id="{8C6D7143-9E34-43C8-9AD2-155C74E451A6}"/>
                </a:ext>
              </a:extLst>
            </p:cNvPr>
            <p:cNvSpPr txBox="1"/>
            <p:nvPr/>
          </p:nvSpPr>
          <p:spPr>
            <a:xfrm>
              <a:off x="8337200" y="4765329"/>
              <a:ext cx="1156996"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FM</a:t>
              </a:r>
              <a:r>
                <a:rPr lang="zh-CN" altLang="en-US" dirty="0">
                  <a:latin typeface="Times New Roman" panose="02020603050405020304" pitchFamily="18" charset="0"/>
                  <a:cs typeface="Times New Roman" panose="02020603050405020304" pitchFamily="18" charset="0"/>
                </a:rPr>
                <a:t>沿着</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方向</a:t>
              </a:r>
            </a:p>
          </p:txBody>
        </p:sp>
        <p:cxnSp>
          <p:nvCxnSpPr>
            <p:cNvPr id="9" name="直接箭头连接符 8">
              <a:extLst>
                <a:ext uri="{FF2B5EF4-FFF2-40B4-BE49-F238E27FC236}">
                  <a16:creationId xmlns:a16="http://schemas.microsoft.com/office/drawing/2014/main" id="{D40C2B77-FC6F-4E39-B8C8-0EEA6B350A34}"/>
                </a:ext>
              </a:extLst>
            </p:cNvPr>
            <p:cNvCxnSpPr>
              <a:cxnSpLocks/>
            </p:cNvCxnSpPr>
            <p:nvPr/>
          </p:nvCxnSpPr>
          <p:spPr>
            <a:xfrm rot="-1380000">
              <a:off x="3134888" y="6556245"/>
              <a:ext cx="746449" cy="3079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F575AAC-208B-40A3-AFB7-05EEE821248F}"/>
                </a:ext>
              </a:extLst>
            </p:cNvPr>
            <p:cNvSpPr txBox="1"/>
            <p:nvPr/>
          </p:nvSpPr>
          <p:spPr>
            <a:xfrm>
              <a:off x="4173081" y="6485222"/>
              <a:ext cx="143969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FM</a:t>
              </a:r>
              <a:r>
                <a:rPr lang="zh-CN" altLang="en-US" dirty="0">
                  <a:latin typeface="Times New Roman" panose="02020603050405020304" pitchFamily="18" charset="0"/>
                  <a:cs typeface="Times New Roman" panose="02020603050405020304" pitchFamily="18" charset="0"/>
                </a:rPr>
                <a:t>任意方向</a:t>
              </a:r>
            </a:p>
          </p:txBody>
        </p:sp>
        <p:sp>
          <p:nvSpPr>
            <p:cNvPr id="12" name="文本框 11">
              <a:extLst>
                <a:ext uri="{FF2B5EF4-FFF2-40B4-BE49-F238E27FC236}">
                  <a16:creationId xmlns:a16="http://schemas.microsoft.com/office/drawing/2014/main" id="{EA3C3899-C520-4D6D-8820-AECDF67063D6}"/>
                </a:ext>
              </a:extLst>
            </p:cNvPr>
            <p:cNvSpPr txBox="1"/>
            <p:nvPr/>
          </p:nvSpPr>
          <p:spPr>
            <a:xfrm>
              <a:off x="1441540" y="2860403"/>
              <a:ext cx="84630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Stripe</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04FF9B0-0985-4DF3-9124-FF2E27447F0A}"/>
                </a:ext>
              </a:extLst>
            </p:cNvPr>
            <p:cNvSpPr txBox="1"/>
            <p:nvPr/>
          </p:nvSpPr>
          <p:spPr>
            <a:xfrm>
              <a:off x="2868468" y="1747834"/>
              <a:ext cx="914400"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120</a:t>
              </a:r>
              <a:r>
                <a:rPr lang="zh-CN" altLang="en-US" dirty="0">
                  <a:latin typeface="Times New Roman" panose="02020603050405020304" pitchFamily="18" charset="0"/>
                  <a:cs typeface="Times New Roman" panose="02020603050405020304" pitchFamily="18" charset="0"/>
                </a:rPr>
                <a:t>度</a:t>
              </a:r>
              <a:r>
                <a:rPr lang="en-US" altLang="zh-CN" dirty="0">
                  <a:latin typeface="Times New Roman" panose="02020603050405020304" pitchFamily="18" charset="0"/>
                  <a:cs typeface="Times New Roman" panose="02020603050405020304" pitchFamily="18" charset="0"/>
                </a:rPr>
                <a:t>Neel</a:t>
              </a:r>
              <a:r>
                <a:rPr lang="zh-CN" altLang="en-US" dirty="0">
                  <a:latin typeface="Times New Roman" panose="02020603050405020304" pitchFamily="18" charset="0"/>
                  <a:cs typeface="Times New Roman" panose="02020603050405020304" pitchFamily="18" charset="0"/>
                </a:rPr>
                <a:t>序</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1041B74-D624-46A5-9313-79AD2B925564}"/>
                    </a:ext>
                  </a:extLst>
                </p:cNvPr>
                <p:cNvSpPr txBox="1"/>
                <p:nvPr/>
              </p:nvSpPr>
              <p:spPr>
                <a:xfrm>
                  <a:off x="3647873" y="3351497"/>
                  <a:ext cx="1274323"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𝑍</m:t>
                          </m:r>
                        </m:e>
                        <m:sub>
                          <m:r>
                            <a:rPr lang="en-US" altLang="zh-CN" b="0" i="1" smtClean="0">
                              <a:latin typeface="Cambria Math" panose="02040503050406030204" pitchFamily="18" charset="0"/>
                              <a:cs typeface="Times New Roman" panose="02020603050405020304" pitchFamily="18" charset="0"/>
                            </a:rPr>
                            <m:t>2</m:t>
                          </m:r>
                        </m:sub>
                      </m:sSub>
                    </m:oMath>
                  </a14:m>
                  <a:r>
                    <a:rPr lang="en-US" altLang="zh-CN" dirty="0">
                      <a:latin typeface="Times New Roman" panose="02020603050405020304" pitchFamily="18" charset="0"/>
                      <a:cs typeface="Times New Roman" panose="02020603050405020304" pitchFamily="18" charset="0"/>
                    </a:rPr>
                    <a:t>-Vortex</a:t>
                  </a:r>
                </a:p>
              </p:txBody>
            </p:sp>
          </mc:Choice>
          <mc:Fallback xmlns="">
            <p:sp>
              <p:nvSpPr>
                <p:cNvPr id="14" name="文本框 13">
                  <a:extLst>
                    <a:ext uri="{FF2B5EF4-FFF2-40B4-BE49-F238E27FC236}">
                      <a16:creationId xmlns:a16="http://schemas.microsoft.com/office/drawing/2014/main" id="{21041B74-D624-46A5-9313-79AD2B925564}"/>
                    </a:ext>
                  </a:extLst>
                </p:cNvPr>
                <p:cNvSpPr txBox="1">
                  <a:spLocks noRot="1" noChangeAspect="1" noMove="1" noResize="1" noEditPoints="1" noAdjustHandles="1" noChangeArrowheads="1" noChangeShapeType="1" noTextEdit="1"/>
                </p:cNvSpPr>
                <p:nvPr/>
              </p:nvSpPr>
              <p:spPr>
                <a:xfrm>
                  <a:off x="3647873" y="3351497"/>
                  <a:ext cx="1274323" cy="369332"/>
                </a:xfrm>
                <a:prstGeom prst="rect">
                  <a:avLst/>
                </a:prstGeom>
                <a:blipFill>
                  <a:blip r:embed="rId5"/>
                  <a:stretch>
                    <a:fillRect t="-10000" b="-2666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87814F0-6FBC-486F-AA72-40CFFE9EC20F}"/>
                </a:ext>
              </a:extLst>
            </p:cNvPr>
            <p:cNvSpPr txBox="1"/>
            <p:nvPr/>
          </p:nvSpPr>
          <p:spPr>
            <a:xfrm>
              <a:off x="8570069" y="2505670"/>
              <a:ext cx="159533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Stripe</a:t>
              </a:r>
              <a:r>
                <a:rPr lang="zh-CN" altLang="en-US" dirty="0">
                  <a:latin typeface="Times New Roman" panose="02020603050405020304" pitchFamily="18" charset="0"/>
                  <a:cs typeface="Times New Roman" panose="02020603050405020304" pitchFamily="18" charset="0"/>
                </a:rPr>
                <a:t>沿着</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方向整体旋转</a:t>
              </a:r>
              <a:r>
                <a:rPr lang="en-US" altLang="zh-CN" dirty="0">
                  <a:latin typeface="Times New Roman" panose="02020603050405020304" pitchFamily="18" charset="0"/>
                  <a:cs typeface="Times New Roman" panose="02020603050405020304" pitchFamily="18" charset="0"/>
                </a:rPr>
                <a:t>180</a:t>
              </a:r>
              <a:r>
                <a:rPr lang="zh-CN" altLang="en-US" dirty="0">
                  <a:latin typeface="Times New Roman" panose="02020603050405020304" pitchFamily="18" charset="0"/>
                  <a:cs typeface="Times New Roman" panose="02020603050405020304" pitchFamily="18" charset="0"/>
                </a:rPr>
                <a:t>度</a:t>
              </a:r>
            </a:p>
          </p:txBody>
        </p:sp>
        <p:cxnSp>
          <p:nvCxnSpPr>
            <p:cNvPr id="17" name="直接箭头连接符 16">
              <a:extLst>
                <a:ext uri="{FF2B5EF4-FFF2-40B4-BE49-F238E27FC236}">
                  <a16:creationId xmlns:a16="http://schemas.microsoft.com/office/drawing/2014/main" id="{B933E30B-CAB4-4580-BC8E-A36250D1690C}"/>
                </a:ext>
              </a:extLst>
            </p:cNvPr>
            <p:cNvCxnSpPr/>
            <p:nvPr/>
          </p:nvCxnSpPr>
          <p:spPr>
            <a:xfrm>
              <a:off x="5087566" y="4971729"/>
              <a:ext cx="700391" cy="45074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6F9FF8E-EB3F-4907-B7CB-57BC9178DE7B}"/>
                </a:ext>
              </a:extLst>
            </p:cNvPr>
            <p:cNvSpPr txBox="1"/>
            <p:nvPr/>
          </p:nvSpPr>
          <p:spPr>
            <a:xfrm>
              <a:off x="5787957" y="5256913"/>
              <a:ext cx="82427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Spiral</a:t>
              </a:r>
              <a:endParaRPr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D6B9418-69C0-42B4-A2D6-F6F50DE6ADC6}"/>
                  </a:ext>
                </a:extLst>
              </p:cNvPr>
              <p:cNvSpPr/>
              <p:nvPr/>
            </p:nvSpPr>
            <p:spPr>
              <a:xfrm>
                <a:off x="5017587" y="1030428"/>
                <a:ext cx="2241383" cy="12003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400" i="1" smtClean="0">
                          <a:solidFill>
                            <a:srgbClr val="0000CC"/>
                          </a:solidFill>
                          <a:latin typeface="Cambria Math" panose="02040503050406030204" pitchFamily="18" charset="0"/>
                        </a:rPr>
                        <m:t>𝐽</m:t>
                      </m:r>
                      <m:r>
                        <a:rPr lang="en-US" altLang="zh-CN" sz="2400" i="1" smtClean="0">
                          <a:solidFill>
                            <a:srgbClr val="0000CC"/>
                          </a:solidFill>
                          <a:latin typeface="Cambria Math" panose="02040503050406030204" pitchFamily="18" charset="0"/>
                        </a:rPr>
                        <m:t>=</m:t>
                      </m:r>
                      <m:func>
                        <m:funcPr>
                          <m:ctrlPr>
                            <a:rPr lang="en-US" altLang="zh-CN" sz="2400" i="1">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𝛼</m:t>
                          </m:r>
                        </m:e>
                      </m:func>
                      <m:func>
                        <m:funcPr>
                          <m:ctrlPr>
                            <a:rPr lang="en-US" altLang="zh-CN" sz="2400" b="0" i="1" smtClean="0">
                              <a:solidFill>
                                <a:srgbClr val="0000CC"/>
                              </a:solidFill>
                              <a:latin typeface="Cambria Math" panose="02040503050406030204" pitchFamily="18" charset="0"/>
                            </a:rPr>
                          </m:ctrlPr>
                        </m:funcPr>
                        <m:fName>
                          <m:r>
                            <m:rPr>
                              <m:sty m:val="p"/>
                            </m:rPr>
                            <a:rPr lang="en-US" altLang="zh-CN" sz="2400" b="0" i="0" smtClean="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𝛽</m:t>
                          </m:r>
                        </m:e>
                      </m:func>
                    </m:oMath>
                  </m:oMathPara>
                </a14:m>
                <a:endParaRPr lang="en-US" altLang="zh-CN" sz="2400" dirty="0">
                  <a:solidFill>
                    <a:srgbClr val="0000CC"/>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a:solidFill>
                            <a:srgbClr val="0000CC"/>
                          </a:solidFill>
                          <a:latin typeface="Cambria Math" panose="02040503050406030204" pitchFamily="18" charset="0"/>
                        </a:rPr>
                        <m:t>𝐾</m:t>
                      </m:r>
                      <m:r>
                        <a:rPr lang="en-US" altLang="zh-CN" sz="2400" i="1">
                          <a:solidFill>
                            <a:srgbClr val="0000CC"/>
                          </a:solidFill>
                          <a:latin typeface="Cambria Math" panose="02040503050406030204" pitchFamily="18" charset="0"/>
                        </a:rPr>
                        <m:t>=</m:t>
                      </m:r>
                      <m:func>
                        <m:funcPr>
                          <m:ctrlPr>
                            <a:rPr lang="en-US" altLang="zh-CN" sz="2400" i="1" smtClean="0">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sin</m:t>
                          </m:r>
                        </m:fName>
                        <m:e>
                          <m:r>
                            <a:rPr lang="en-US" altLang="zh-CN" sz="2400" b="0" i="1" smtClean="0">
                              <a:solidFill>
                                <a:srgbClr val="0000CC"/>
                              </a:solidFill>
                              <a:latin typeface="Cambria Math" panose="02040503050406030204" pitchFamily="18" charset="0"/>
                            </a:rPr>
                            <m:t>𝛼</m:t>
                          </m:r>
                        </m:e>
                      </m:func>
                      <m:func>
                        <m:funcPr>
                          <m:ctrlPr>
                            <a:rPr lang="en-US" altLang="zh-CN" sz="2400" i="1">
                              <a:solidFill>
                                <a:srgbClr val="0000CC"/>
                              </a:solidFill>
                              <a:latin typeface="Cambria Math" panose="02040503050406030204" pitchFamily="18" charset="0"/>
                            </a:rPr>
                          </m:ctrlPr>
                        </m:funcPr>
                        <m:fName>
                          <m:r>
                            <m:rPr>
                              <m:sty m:val="p"/>
                            </m:rPr>
                            <a:rPr lang="en-US" altLang="zh-CN" sz="2400" b="0" i="0" smtClean="0">
                              <a:solidFill>
                                <a:srgbClr val="0000CC"/>
                              </a:solidFill>
                              <a:latin typeface="Cambria Math" panose="02040503050406030204" pitchFamily="18" charset="0"/>
                            </a:rPr>
                            <m:t>cos</m:t>
                          </m:r>
                        </m:fName>
                        <m:e>
                          <m:r>
                            <a:rPr lang="en-US" altLang="zh-CN" sz="2400" b="0" i="1" smtClean="0">
                              <a:solidFill>
                                <a:srgbClr val="0000CC"/>
                              </a:solidFill>
                              <a:latin typeface="Cambria Math" panose="02040503050406030204" pitchFamily="18" charset="0"/>
                            </a:rPr>
                            <m:t>𝛽</m:t>
                          </m:r>
                        </m:e>
                      </m:func>
                    </m:oMath>
                  </m:oMathPara>
                </a14:m>
                <a:endParaRPr lang="en-US" altLang="zh-CN" sz="2400" b="0" i="1" dirty="0">
                  <a:solidFill>
                    <a:srgbClr val="0000CC"/>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sz="2400">
                          <a:solidFill>
                            <a:srgbClr val="0000CC"/>
                          </a:solidFill>
                          <a:latin typeface="Cambria Math" panose="02040503050406030204" pitchFamily="18" charset="0"/>
                        </a:rPr>
                        <m:t>Γ</m:t>
                      </m:r>
                      <m:r>
                        <a:rPr lang="en-US" altLang="zh-CN" sz="2400" i="1">
                          <a:solidFill>
                            <a:srgbClr val="0000CC"/>
                          </a:solidFill>
                          <a:latin typeface="Cambria Math" panose="02040503050406030204" pitchFamily="18" charset="0"/>
                        </a:rPr>
                        <m:t>=</m:t>
                      </m:r>
                      <m:func>
                        <m:funcPr>
                          <m:ctrlPr>
                            <a:rPr lang="en-US" altLang="zh-CN" sz="2400" i="1">
                              <a:solidFill>
                                <a:srgbClr val="0000CC"/>
                              </a:solidFill>
                              <a:latin typeface="Cambria Math" panose="02040503050406030204" pitchFamily="18" charset="0"/>
                            </a:rPr>
                          </m:ctrlPr>
                        </m:funcPr>
                        <m:fName>
                          <m:r>
                            <m:rPr>
                              <m:sty m:val="p"/>
                            </m:rPr>
                            <a:rPr lang="en-US" altLang="zh-CN" sz="2400">
                              <a:solidFill>
                                <a:srgbClr val="0000CC"/>
                              </a:solidFill>
                              <a:latin typeface="Cambria Math" panose="02040503050406030204" pitchFamily="18" charset="0"/>
                            </a:rPr>
                            <m:t>cos</m:t>
                          </m:r>
                        </m:fName>
                        <m:e>
                          <m:r>
                            <a:rPr lang="en-US" altLang="zh-CN" sz="2400" b="0" i="1" smtClean="0">
                              <a:solidFill>
                                <a:srgbClr val="0000CC"/>
                              </a:solidFill>
                              <a:latin typeface="Cambria Math" panose="02040503050406030204" pitchFamily="18" charset="0"/>
                            </a:rPr>
                            <m:t>𝛼</m:t>
                          </m:r>
                        </m:e>
                      </m:func>
                    </m:oMath>
                  </m:oMathPara>
                </a14:m>
                <a:endParaRPr lang="en-US" altLang="zh-CN" sz="2400" dirty="0">
                  <a:solidFill>
                    <a:srgbClr val="0000CC"/>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D6B9418-69C0-42B4-A2D6-F6F50DE6ADC6}"/>
                  </a:ext>
                </a:extLst>
              </p:cNvPr>
              <p:cNvSpPr>
                <a:spLocks noRot="1" noChangeAspect="1" noMove="1" noResize="1" noEditPoints="1" noAdjustHandles="1" noChangeArrowheads="1" noChangeShapeType="1" noTextEdit="1"/>
              </p:cNvSpPr>
              <p:nvPr/>
            </p:nvSpPr>
            <p:spPr>
              <a:xfrm>
                <a:off x="5017587" y="1030428"/>
                <a:ext cx="2241383" cy="1200329"/>
              </a:xfrm>
              <a:prstGeom prst="rect">
                <a:avLst/>
              </a:prstGeom>
              <a:blipFill>
                <a:blip r:embed="rId6"/>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17A5802-9B28-4B0D-AF73-4305E1DD15CE}"/>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Global Phase Diagram</a:t>
            </a:r>
            <a:endParaRPr lang="zh-CN" altLang="en-US" sz="2800" dirty="0">
              <a:latin typeface="Times New Roman" panose="02020603050405020304" pitchFamily="18" charset="0"/>
              <a:cs typeface="Times New Roman" panose="02020603050405020304" pitchFamily="18" charset="0"/>
            </a:endParaRPr>
          </a:p>
        </p:txBody>
      </p:sp>
      <p:cxnSp>
        <p:nvCxnSpPr>
          <p:cNvPr id="21" name="直接连接符 20">
            <a:extLst>
              <a:ext uri="{FF2B5EF4-FFF2-40B4-BE49-F238E27FC236}">
                <a16:creationId xmlns:a16="http://schemas.microsoft.com/office/drawing/2014/main" id="{0E5FB71C-72FA-4A16-8833-E325AA60DAE9}"/>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9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7709BC4-BE8F-489A-86A9-024E816AFA63}"/>
              </a:ext>
            </a:extLst>
          </p:cNvPr>
          <p:cNvGrpSpPr/>
          <p:nvPr/>
        </p:nvGrpSpPr>
        <p:grpSpPr>
          <a:xfrm>
            <a:off x="2781536" y="876476"/>
            <a:ext cx="9014931" cy="2880000"/>
            <a:chOff x="2340490" y="907926"/>
            <a:chExt cx="9014931" cy="2880000"/>
          </a:xfrm>
        </p:grpSpPr>
        <p:pic>
          <p:nvPicPr>
            <p:cNvPr id="5" name="图片 4">
              <a:extLst>
                <a:ext uri="{FF2B5EF4-FFF2-40B4-BE49-F238E27FC236}">
                  <a16:creationId xmlns:a16="http://schemas.microsoft.com/office/drawing/2014/main" id="{70661AD4-0C08-4058-8305-28515AA00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799" y="907926"/>
              <a:ext cx="5958622" cy="2880000"/>
            </a:xfrm>
            <a:prstGeom prst="rect">
              <a:avLst/>
            </a:prstGeom>
          </p:spPr>
        </p:pic>
        <p:pic>
          <p:nvPicPr>
            <p:cNvPr id="3" name="图片 2">
              <a:extLst>
                <a:ext uri="{FF2B5EF4-FFF2-40B4-BE49-F238E27FC236}">
                  <a16:creationId xmlns:a16="http://schemas.microsoft.com/office/drawing/2014/main" id="{A1784DC5-D566-41F2-82DC-99B08EE8DC6D}"/>
                </a:ext>
              </a:extLst>
            </p:cNvPr>
            <p:cNvPicPr>
              <a:picLocks noChangeAspect="1"/>
            </p:cNvPicPr>
            <p:nvPr/>
          </p:nvPicPr>
          <p:blipFill rotWithShape="1">
            <a:blip r:embed="rId3">
              <a:extLst>
                <a:ext uri="{28A0092B-C50C-407E-A947-70E740481C1C}">
                  <a14:useLocalDpi xmlns:a14="http://schemas.microsoft.com/office/drawing/2010/main" val="0"/>
                </a:ext>
              </a:extLst>
            </a:blip>
            <a:srcRect l="23006" t="5206" r="29743" b="4281"/>
            <a:stretch/>
          </p:blipFill>
          <p:spPr>
            <a:xfrm>
              <a:off x="2340490" y="907926"/>
              <a:ext cx="3113514" cy="2880000"/>
            </a:xfrm>
            <a:prstGeom prst="rect">
              <a:avLst/>
            </a:prstGeom>
          </p:spPr>
        </p:pic>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62B208-7977-4E3A-B5AD-E3405F53E890}"/>
                  </a:ext>
                </a:extLst>
              </p:cNvPr>
              <p:cNvSpPr txBox="1"/>
              <p:nvPr/>
            </p:nvSpPr>
            <p:spPr>
              <a:xfrm>
                <a:off x="243329" y="918234"/>
                <a:ext cx="1819216" cy="307777"/>
              </a:xfrm>
              <a:prstGeom prst="rect">
                <a:avLst/>
              </a:prstGeom>
              <a:noFill/>
            </p:spPr>
            <p:txBody>
              <a:bodyPr wrap="none" lIns="0" tIns="0" rIns="0" bIns="0" rtlCol="0">
                <a:spAutoFit/>
              </a:bodyPr>
              <a:lstStyle/>
              <a:p>
                <a14:m>
                  <m:oMath xmlns:m="http://schemas.openxmlformats.org/officeDocument/2006/math">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=0</m:t>
                    </m:r>
                  </m:oMath>
                </a14:m>
                <a:r>
                  <a:rPr lang="en-US" altLang="zh-CN" sz="2000" dirty="0">
                    <a:latin typeface="Times New Roman" panose="02020603050405020304" pitchFamily="18" charset="0"/>
                    <a:cs typeface="Times New Roman" panose="02020603050405020304" pitchFamily="18" charset="0"/>
                  </a:rPr>
                  <a:t>, HK model</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762B208-7977-4E3A-B5AD-E3405F53E890}"/>
                  </a:ext>
                </a:extLst>
              </p:cNvPr>
              <p:cNvSpPr txBox="1">
                <a:spLocks noRot="1" noChangeAspect="1" noMove="1" noResize="1" noEditPoints="1" noAdjustHandles="1" noChangeArrowheads="1" noChangeShapeType="1" noTextEdit="1"/>
              </p:cNvSpPr>
              <p:nvPr/>
            </p:nvSpPr>
            <p:spPr>
              <a:xfrm>
                <a:off x="243329" y="918234"/>
                <a:ext cx="1819216" cy="307777"/>
              </a:xfrm>
              <a:prstGeom prst="rect">
                <a:avLst/>
              </a:prstGeom>
              <a:blipFill>
                <a:blip r:embed="rId4"/>
                <a:stretch>
                  <a:fillRect l="-5034" t="-26000" r="-7718" b="-5000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34409DA-8D59-43A5-A9EA-953BB771F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6" y="3875359"/>
            <a:ext cx="5965048" cy="2880000"/>
          </a:xfrm>
          <a:prstGeom prst="rect">
            <a:avLst/>
          </a:prstGeom>
        </p:spPr>
      </p:pic>
      <p:pic>
        <p:nvPicPr>
          <p:cNvPr id="14" name="图片 13">
            <a:extLst>
              <a:ext uri="{FF2B5EF4-FFF2-40B4-BE49-F238E27FC236}">
                <a16:creationId xmlns:a16="http://schemas.microsoft.com/office/drawing/2014/main" id="{A6586326-6EBD-4C2D-AACE-B70EC1DA88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394" y="3875359"/>
            <a:ext cx="5958620" cy="2880000"/>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0FD0B7C-1CA0-4EC2-962B-89D2FA908B94}"/>
                  </a:ext>
                </a:extLst>
              </p:cNvPr>
              <p:cNvSpPr txBox="1"/>
              <p:nvPr/>
            </p:nvSpPr>
            <p:spPr>
              <a:xfrm>
                <a:off x="246392" y="3496020"/>
                <a:ext cx="13806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panose="02040503050406030204" pitchFamily="18" charset="0"/>
                        </a:rPr>
                        <m:t>J</m:t>
                      </m:r>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&gt;0</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90FD0B7C-1CA0-4EC2-962B-89D2FA908B94}"/>
                  </a:ext>
                </a:extLst>
              </p:cNvPr>
              <p:cNvSpPr txBox="1">
                <a:spLocks noRot="1" noChangeAspect="1" noMove="1" noResize="1" noEditPoints="1" noAdjustHandles="1" noChangeArrowheads="1" noChangeShapeType="1" noTextEdit="1"/>
              </p:cNvSpPr>
              <p:nvPr/>
            </p:nvSpPr>
            <p:spPr>
              <a:xfrm>
                <a:off x="246392" y="3496020"/>
                <a:ext cx="1380634" cy="307777"/>
              </a:xfrm>
              <a:prstGeom prst="rect">
                <a:avLst/>
              </a:prstGeom>
              <a:blipFill>
                <a:blip r:embed="rId7"/>
                <a:stretch>
                  <a:fillRect l="-5286" r="-3524" b="-3137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25327DC-B985-4ECD-9C7A-534510DC82E2}"/>
              </a:ext>
            </a:extLst>
          </p:cNvPr>
          <p:cNvSpPr txBox="1"/>
          <p:nvPr/>
        </p:nvSpPr>
        <p:spPr>
          <a:xfrm>
            <a:off x="4191" y="222548"/>
            <a:ext cx="12189600"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Phase boundary</a:t>
            </a:r>
            <a:endParaRPr lang="zh-CN" altLang="en-US" sz="2800" dirty="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F1607EA-8134-4B94-9EA2-066FFD4D8B68}"/>
              </a:ext>
            </a:extLst>
          </p:cNvPr>
          <p:cNvCxnSpPr>
            <a:cxnSpLocks/>
          </p:cNvCxnSpPr>
          <p:nvPr/>
        </p:nvCxnSpPr>
        <p:spPr>
          <a:xfrm flipV="1">
            <a:off x="-6816" y="771949"/>
            <a:ext cx="12189600" cy="0"/>
          </a:xfrm>
          <a:prstGeom prst="line">
            <a:avLst/>
          </a:prstGeom>
          <a:ln w="25400">
            <a:gradFill flip="none" rotWithShape="1">
              <a:gsLst>
                <a:gs pos="0">
                  <a:srgbClr val="7030A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6394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3348</Words>
  <Application>Microsoft Office PowerPoint</Application>
  <PresentationFormat>宽屏</PresentationFormat>
  <Paragraphs>283</Paragraphs>
  <Slides>36</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等线</vt:lpstr>
      <vt:lpstr>等线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shiphys</dc:creator>
  <cp:lastModifiedBy>wang shiphys</cp:lastModifiedBy>
  <cp:revision>489</cp:revision>
  <dcterms:created xsi:type="dcterms:W3CDTF">2019-09-16T06:11:32Z</dcterms:created>
  <dcterms:modified xsi:type="dcterms:W3CDTF">2019-11-01T08:24:10Z</dcterms:modified>
</cp:coreProperties>
</file>